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2" r:id="rId5"/>
  </p:sldMasterIdLst>
  <p:notesMasterIdLst>
    <p:notesMasterId r:id="rId14"/>
  </p:notesMasterIdLst>
  <p:sldIdLst>
    <p:sldId id="257" r:id="rId6"/>
    <p:sldId id="2147483231" r:id="rId7"/>
    <p:sldId id="2147483230" r:id="rId8"/>
    <p:sldId id="2147483232" r:id="rId9"/>
    <p:sldId id="2147483233" r:id="rId10"/>
    <p:sldId id="2147483234" r:id="rId11"/>
    <p:sldId id="2147483236" r:id="rId12"/>
    <p:sldId id="214748323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3CDA89-F7F4-48E8-A0C7-F9EAE251DD6B}" v="1" dt="2026-05-19T18:53:19.9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966" autoAdjust="0"/>
  </p:normalViewPr>
  <p:slideViewPr>
    <p:cSldViewPr snapToGrid="0">
      <p:cViewPr varScale="1">
        <p:scale>
          <a:sx n="64" d="100"/>
          <a:sy n="64" d="100"/>
        </p:scale>
        <p:origin x="78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 Hewitt" userId="e72355a9-3a15-4770-b6a7-b019c885dd90" providerId="ADAL" clId="{CB3CDA89-F7F4-48E8-A0C7-F9EAE251DD6B}"/>
    <pc:docChg chg="custSel modSld">
      <pc:chgData name="Jen Hewitt" userId="e72355a9-3a15-4770-b6a7-b019c885dd90" providerId="ADAL" clId="{CB3CDA89-F7F4-48E8-A0C7-F9EAE251DD6B}" dt="2026-05-19T18:56:46.337" v="12" actId="962"/>
      <pc:docMkLst>
        <pc:docMk/>
      </pc:docMkLst>
      <pc:sldChg chg="addSp delSp modSp mod">
        <pc:chgData name="Jen Hewitt" userId="e72355a9-3a15-4770-b6a7-b019c885dd90" providerId="ADAL" clId="{CB3CDA89-F7F4-48E8-A0C7-F9EAE251DD6B}" dt="2026-05-19T18:53:42.096" v="4" actId="478"/>
        <pc:sldMkLst>
          <pc:docMk/>
          <pc:sldMk cId="952606085" sldId="257"/>
        </pc:sldMkLst>
        <pc:spChg chg="add del mod">
          <ac:chgData name="Jen Hewitt" userId="e72355a9-3a15-4770-b6a7-b019c885dd90" providerId="ADAL" clId="{CB3CDA89-F7F4-48E8-A0C7-F9EAE251DD6B}" dt="2026-05-19T18:53:42.096" v="4" actId="478"/>
          <ac:spMkLst>
            <pc:docMk/>
            <pc:sldMk cId="952606085" sldId="257"/>
            <ac:spMk id="2" creationId="{24AD0FEC-BF3F-3E40-267E-D80C1E7E99DF}"/>
          </ac:spMkLst>
        </pc:spChg>
      </pc:sldChg>
      <pc:sldChg chg="modSp mod">
        <pc:chgData name="Jen Hewitt" userId="e72355a9-3a15-4770-b6a7-b019c885dd90" providerId="ADAL" clId="{CB3CDA89-F7F4-48E8-A0C7-F9EAE251DD6B}" dt="2026-05-19T18:54:29.975" v="5" actId="962"/>
        <pc:sldMkLst>
          <pc:docMk/>
          <pc:sldMk cId="2290968028" sldId="2147483230"/>
        </pc:sldMkLst>
        <pc:picChg chg="mod">
          <ac:chgData name="Jen Hewitt" userId="e72355a9-3a15-4770-b6a7-b019c885dd90" providerId="ADAL" clId="{CB3CDA89-F7F4-48E8-A0C7-F9EAE251DD6B}" dt="2026-05-19T18:54:29.975" v="5" actId="962"/>
          <ac:picMkLst>
            <pc:docMk/>
            <pc:sldMk cId="2290968028" sldId="2147483230"/>
            <ac:picMk id="4" creationId="{E3CC4CB7-0834-DAE2-5D6F-EF3F78DCC0B2}"/>
          </ac:picMkLst>
        </pc:picChg>
      </pc:sldChg>
      <pc:sldChg chg="modSp mod">
        <pc:chgData name="Jen Hewitt" userId="e72355a9-3a15-4770-b6a7-b019c885dd90" providerId="ADAL" clId="{CB3CDA89-F7F4-48E8-A0C7-F9EAE251DD6B}" dt="2026-05-19T18:54:43.720" v="6" actId="962"/>
        <pc:sldMkLst>
          <pc:docMk/>
          <pc:sldMk cId="1661492886" sldId="2147483232"/>
        </pc:sldMkLst>
        <pc:picChg chg="mod">
          <ac:chgData name="Jen Hewitt" userId="e72355a9-3a15-4770-b6a7-b019c885dd90" providerId="ADAL" clId="{CB3CDA89-F7F4-48E8-A0C7-F9EAE251DD6B}" dt="2026-05-19T18:54:43.720" v="6" actId="962"/>
          <ac:picMkLst>
            <pc:docMk/>
            <pc:sldMk cId="1661492886" sldId="2147483232"/>
            <ac:picMk id="4" creationId="{DE3DB890-5D33-41C3-09AF-F89078B9228F}"/>
          </ac:picMkLst>
        </pc:picChg>
      </pc:sldChg>
      <pc:sldChg chg="modSp mod">
        <pc:chgData name="Jen Hewitt" userId="e72355a9-3a15-4770-b6a7-b019c885dd90" providerId="ADAL" clId="{CB3CDA89-F7F4-48E8-A0C7-F9EAE251DD6B}" dt="2026-05-19T18:56:00.314" v="8" actId="962"/>
        <pc:sldMkLst>
          <pc:docMk/>
          <pc:sldMk cId="1758076760" sldId="2147483233"/>
        </pc:sldMkLst>
        <pc:picChg chg="mod">
          <ac:chgData name="Jen Hewitt" userId="e72355a9-3a15-4770-b6a7-b019c885dd90" providerId="ADAL" clId="{CB3CDA89-F7F4-48E8-A0C7-F9EAE251DD6B}" dt="2026-05-19T18:56:00.314" v="8" actId="962"/>
          <ac:picMkLst>
            <pc:docMk/>
            <pc:sldMk cId="1758076760" sldId="2147483233"/>
            <ac:picMk id="4" creationId="{8BE26C3C-13D8-7B75-26AA-F427D2A95031}"/>
          </ac:picMkLst>
        </pc:picChg>
      </pc:sldChg>
      <pc:sldChg chg="modSp mod">
        <pc:chgData name="Jen Hewitt" userId="e72355a9-3a15-4770-b6a7-b019c885dd90" providerId="ADAL" clId="{CB3CDA89-F7F4-48E8-A0C7-F9EAE251DD6B}" dt="2026-05-19T18:56:20.772" v="9" actId="962"/>
        <pc:sldMkLst>
          <pc:docMk/>
          <pc:sldMk cId="268073809" sldId="2147483234"/>
        </pc:sldMkLst>
        <pc:picChg chg="mod">
          <ac:chgData name="Jen Hewitt" userId="e72355a9-3a15-4770-b6a7-b019c885dd90" providerId="ADAL" clId="{CB3CDA89-F7F4-48E8-A0C7-F9EAE251DD6B}" dt="2026-05-19T18:56:20.772" v="9" actId="962"/>
          <ac:picMkLst>
            <pc:docMk/>
            <pc:sldMk cId="268073809" sldId="2147483234"/>
            <ac:picMk id="4" creationId="{7F58721E-FEB6-B8B0-9A29-7435FC1BBCA8}"/>
          </ac:picMkLst>
        </pc:picChg>
      </pc:sldChg>
      <pc:sldChg chg="modSp mod">
        <pc:chgData name="Jen Hewitt" userId="e72355a9-3a15-4770-b6a7-b019c885dd90" providerId="ADAL" clId="{CB3CDA89-F7F4-48E8-A0C7-F9EAE251DD6B}" dt="2026-05-19T18:56:46.337" v="12" actId="962"/>
        <pc:sldMkLst>
          <pc:docMk/>
          <pc:sldMk cId="4060621680" sldId="2147483235"/>
        </pc:sldMkLst>
        <pc:picChg chg="mod">
          <ac:chgData name="Jen Hewitt" userId="e72355a9-3a15-4770-b6a7-b019c885dd90" providerId="ADAL" clId="{CB3CDA89-F7F4-48E8-A0C7-F9EAE251DD6B}" dt="2026-05-19T18:56:46.337" v="12" actId="962"/>
          <ac:picMkLst>
            <pc:docMk/>
            <pc:sldMk cId="4060621680" sldId="2147483235"/>
            <ac:picMk id="4" creationId="{3638DB21-E00F-A963-990F-F3286AF5CCD5}"/>
          </ac:picMkLst>
        </pc:picChg>
      </pc:sldChg>
      <pc:sldChg chg="modSp mod">
        <pc:chgData name="Jen Hewitt" userId="e72355a9-3a15-4770-b6a7-b019c885dd90" providerId="ADAL" clId="{CB3CDA89-F7F4-48E8-A0C7-F9EAE251DD6B}" dt="2026-05-19T18:56:43.904" v="11" actId="962"/>
        <pc:sldMkLst>
          <pc:docMk/>
          <pc:sldMk cId="3446328140" sldId="2147483236"/>
        </pc:sldMkLst>
        <pc:picChg chg="mod">
          <ac:chgData name="Jen Hewitt" userId="e72355a9-3a15-4770-b6a7-b019c885dd90" providerId="ADAL" clId="{CB3CDA89-F7F4-48E8-A0C7-F9EAE251DD6B}" dt="2026-05-19T18:56:32.282" v="10" actId="962"/>
          <ac:picMkLst>
            <pc:docMk/>
            <pc:sldMk cId="3446328140" sldId="2147483236"/>
            <ac:picMk id="4" creationId="{398AFA59-08AD-0094-69BA-4EBF556E6EE8}"/>
          </ac:picMkLst>
        </pc:picChg>
        <pc:picChg chg="mod">
          <ac:chgData name="Jen Hewitt" userId="e72355a9-3a15-4770-b6a7-b019c885dd90" providerId="ADAL" clId="{CB3CDA89-F7F4-48E8-A0C7-F9EAE251DD6B}" dt="2026-05-19T18:56:43.904" v="11" actId="962"/>
          <ac:picMkLst>
            <pc:docMk/>
            <pc:sldMk cId="3446328140" sldId="2147483236"/>
            <ac:picMk id="7" creationId="{0E28D7F7-C6FB-A6D7-369B-29E9E8B7F0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AFC7E-7472-4D0D-ADD7-3793E675E570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5350A-C7DF-4620-9780-E03BC8116A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511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819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48BE6-6D08-0E76-5483-771801990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2FF3EE-9751-5211-7C23-811E7130B6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30622-016D-04B2-64E1-1F69F35AFC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162C1-A90E-C030-4C99-F88B8FF93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061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D6226-2659-C5FB-6A00-F5CA01A79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441EE6-EC5D-8C86-D2C8-86606E755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436B9-9DAC-955E-9CBB-203A0118D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E293C-0D0B-DEDC-4A9E-CD6758260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316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87526-E968-106C-8F59-648DA1F0C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5C039-4D5A-38D9-9B90-E98E2F5EC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8F5653-31E6-9965-6928-9603C2805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21BB1-EF45-0C59-0CED-9427EE7A8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920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C041D-1131-6D8E-7931-01F0A7E7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AFA51A-31BA-FFD6-A62A-5C10CB3EC6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C01624-0F07-1251-1BF7-C217E90FF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34DBB-E160-B8E5-AABD-A100285A6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45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FBD46-8BEF-749A-DE14-1E3A68FD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2DE751-15D9-8C56-79E3-AD38AF6179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2CEFD-1EDF-F225-4555-9676A8C43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70CFE-1138-9790-EB8A-E0BB0C2B3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043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8C2C7-BEA9-8BBD-31B6-FB4AF606B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00A587-719B-683E-DC66-088F36A0D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8C985-6E6A-99FE-D4F9-516B9AC0C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7125C-BE2B-95E4-F690-FD9C10EDD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672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58D22-F857-8413-8FD3-3CB134746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FE926F-19DC-BB22-8AFE-DC04292F9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829159-D1DF-203E-AE10-A38AB31B1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FCBC1-E617-9828-8913-A04E2F068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350A-C7DF-4620-9780-E03BC8116A9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8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3FF0A-4E48-EDEC-7D55-A6B1FEECC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DED43-48D8-BBE9-5B1D-0F9ED6C14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F70C1-8563-8366-5B3C-554F4CCB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7A24B-0BAA-20DE-5405-389F882B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7CE56-F140-5FE7-DD83-005022943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65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A0DF4-FB19-B686-DF21-7DA1061D8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9D2DB-5274-6B9A-C09D-84CD719A4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A3C6E-97DB-A582-3FB8-5E476656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CF988-CDA3-795E-1805-DA2320E9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6491F-A74F-05AB-E16E-6133672D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D5EC7F-CA82-ACC6-5F85-D56F246FC290}"/>
              </a:ext>
            </a:extLst>
          </p:cNvPr>
          <p:cNvSpPr/>
          <p:nvPr userDrawn="1"/>
        </p:nvSpPr>
        <p:spPr>
          <a:xfrm>
            <a:off x="1" y="0"/>
            <a:ext cx="477078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96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54578-99C1-C4C0-BF1B-569447B44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857C7-2889-9D31-D086-3326D4B09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A705E-6FED-7BD4-6A38-480B2CB9F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1E1CB-D4B3-DBEC-1078-17051A6ED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BB6DB-F190-BA52-1AE0-12697464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539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FCECA-9B87-6A35-1513-DDF06084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07E74-FE3A-E66D-A937-D9FC3A379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6781A1-D800-6192-79F5-135997779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8CCB3-EED4-EF0F-6765-AA180CC4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5034D-B188-E928-F42C-97A11C1E9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A7E94-4C7C-9057-576A-AD6F14AF1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95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AB90B-834F-54CC-4DD3-426ADE39F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63C25-31C7-1142-223A-FA0BC02F5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938E3-3E57-0D12-E40C-B0B36FB400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77FC32-9F3C-4EB4-C95B-F27BCA7F7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3CF6F9-F23C-72E1-7DE3-18587981D2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77E4B9-C90E-59DC-9AE7-E7B1177C5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A9EE9F-77F3-F9DF-5FCC-3DBD3000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C7AA64-7DE6-C33B-16A9-2CE7D3E30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39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D0EA9-1D6E-E549-1E27-5F53CB0AB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65E62F-748A-249C-1B36-9CCD20196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97AEF6-D2F3-38A1-50F6-38F994AC6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8E3974-3AC9-767C-DCD9-AF772C7B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71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EE291C-2840-C7CA-2C22-2D51B145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132C7B-CF18-C439-163F-59BE6B598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11F15-3498-088A-8335-AAAEDF10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086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8E5B-AF84-429C-88DD-073F01B5E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818FA-6178-DB4E-600D-5E14D7DD6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1F9B7-00DF-26A7-F8CC-84F401EBF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E6DDFB-F6CD-F074-AA41-465F36E7B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90E2D-4E00-D233-26DD-AE0AB33EE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C376B6-2960-AB4A-F7FA-8CF2C3DA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53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66686-B1B0-D041-AA4A-FD6D4C23E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24E5C1-C0A6-3A3B-3565-7B4ED2D737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9699BB-BEAB-0AA6-B907-F8676AFFA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B3E7D-34E7-05EE-CFE3-C4630B573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3ED5F-0370-FAD6-726D-115E263F0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975288-317C-143A-294B-E56BFAD8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46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B5EDD-AC26-4D52-F184-AE8E807EC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EF0413-4949-4454-81F9-5E056948B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6DEAF-508B-196B-E755-59EA64296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E960-4D4D-09A4-E09E-0219D434F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6F104-907B-D1AC-57C6-4B9A06AB0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596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108C5B-14D7-F4A8-4CA5-33BD1F380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641322-0A0E-D574-E139-E2776134CB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B7549-A8D3-8CA2-D20A-6831A9B0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91A7B-2853-75A5-16EF-3F26D3301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CE2D1-4CE1-71F8-D9E4-D5D7692E1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00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316DBD-E8C4-16E6-43D3-7A4DA5A10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3427B5-430C-9F92-EE50-B9CE1938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1FFD5-3487-CFF2-2D47-2B665AF16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C0E89D-2AF5-4133-94F5-A3073B57CF8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0C568-5CAF-EC4C-523F-57A77FA59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20803-A114-19D2-7160-DF53043E0E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ED15B8-6122-4921-B08F-060C8A274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911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5EAB1F7-64D4-1227-B305-F650A2A0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608" y="894508"/>
            <a:ext cx="10940441" cy="1292472"/>
          </a:xfrm>
        </p:spPr>
        <p:txBody>
          <a:bodyPr>
            <a:normAutofit fontScale="90000"/>
          </a:bodyPr>
          <a:lstStyle/>
          <a:p>
            <a:pPr algn="ctr"/>
            <a:br>
              <a:rPr lang="en-GB" dirty="0"/>
            </a:br>
            <a:r>
              <a:rPr lang="en-GB" dirty="0"/>
              <a:t> 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sz="49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Neighbourhood Health and Care Programme </a:t>
            </a:r>
            <a:br>
              <a:rPr lang="en-GB" sz="49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GB" sz="49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North Cumbria</a:t>
            </a:r>
            <a:br>
              <a:rPr lang="en-GB" sz="49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br>
              <a:rPr lang="en-GB" sz="49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GB" sz="4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VCSE Partnership Forum update</a:t>
            </a:r>
            <a:br>
              <a:rPr lang="en-GB" sz="4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GB" sz="4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21</a:t>
            </a:r>
            <a:r>
              <a:rPr lang="en-GB" sz="4200" baseline="30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st</a:t>
            </a:r>
            <a:r>
              <a:rPr lang="en-GB" sz="42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May 2026</a:t>
            </a:r>
          </a:p>
        </p:txBody>
      </p:sp>
    </p:spTree>
    <p:extLst>
      <p:ext uri="{BB962C8B-B14F-4D97-AF65-F5344CB8AC3E}">
        <p14:creationId xmlns:p14="http://schemas.microsoft.com/office/powerpoint/2010/main" val="952606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68AE2-B7DC-F496-95DC-AEEB26C18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e image shows the national Neighbourhood Health logo. The logo is a circle made up of 5 line images of people raising thier hands all in different colours followed by the words neighbourhhood health">
            <a:extLst>
              <a:ext uri="{FF2B5EF4-FFF2-40B4-BE49-F238E27FC236}">
                <a16:creationId xmlns:a16="http://schemas.microsoft.com/office/drawing/2014/main" id="{1145E772-4E93-1E27-B263-563A1365D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41339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0A34AD2-46FE-02F9-AA42-62A6D1A59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90" y="808574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Neighbourhood health is central to the government’s wider agenda of public service reform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3617CE-39DF-D6F9-46B8-221AACB1C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096" y="1789126"/>
            <a:ext cx="5155893" cy="2219691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020D58-26E9-9CB5-5448-B1A7D7EE2169}"/>
              </a:ext>
            </a:extLst>
          </p:cNvPr>
          <p:cNvSpPr txBox="1"/>
          <p:nvPr/>
        </p:nvSpPr>
        <p:spPr>
          <a:xfrm>
            <a:off x="716096" y="1843745"/>
            <a:ext cx="5040214" cy="2277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Through Health and Wellbeing Boards, ICBs and local authorities will work in partnership to: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Plan for local populations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Address local priorities and health inequalities set out in their local joint strategic needs assessment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bg1"/>
                </a:solidFill>
              </a:rPr>
              <a:t>Agree how neighbourhood health can deliver additional benefits beyond those national minimum goals </a:t>
            </a:r>
          </a:p>
          <a:p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720FB6-A876-6FE3-5FCD-C0815D1D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096" y="4256696"/>
            <a:ext cx="5155894" cy="214829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3C36A4-CF26-40C2-CE7F-6CD1FEC6B823}"/>
              </a:ext>
            </a:extLst>
          </p:cNvPr>
          <p:cNvSpPr txBox="1"/>
          <p:nvPr/>
        </p:nvSpPr>
        <p:spPr>
          <a:xfrm>
            <a:off x="716096" y="4315178"/>
            <a:ext cx="51558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For neighbourhood health to be truly successful, </a:t>
            </a:r>
            <a:r>
              <a:rPr lang="en-GB" sz="1400" b="1" dirty="0"/>
              <a:t>services must join up across the full spectrum  of public services that will impact people's ability to live  a happy healthy life. </a:t>
            </a:r>
            <a:r>
              <a:rPr lang="en-GB" sz="1400" dirty="0"/>
              <a:t>This will include housing, employment, education and much, much more. </a:t>
            </a:r>
          </a:p>
          <a:p>
            <a:endParaRPr lang="en-GB" sz="1400" dirty="0"/>
          </a:p>
          <a:p>
            <a:r>
              <a:rPr lang="en-GB" sz="1400" dirty="0"/>
              <a:t>Health and Wellbeing Boards should build strong links between neighbourhood health and other reforms and consider opportunities for further  integration of services. Local authority leaders will play a critical part of this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CE59D1-D872-FB33-A768-CCF81E4C0A29}"/>
              </a:ext>
            </a:extLst>
          </p:cNvPr>
          <p:cNvSpPr txBox="1"/>
          <p:nvPr/>
        </p:nvSpPr>
        <p:spPr>
          <a:xfrm>
            <a:off x="7148014" y="4286602"/>
            <a:ext cx="36322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Examples of initiatives that local areas will wish to consider as part of their Neighbourhood Health Plans, and partners who will be involved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4B10BA-41BE-F6C8-6FD9-57D65E20E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0313" y="1721854"/>
            <a:ext cx="1200839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46BFB1-44EC-4EA6-BC19-4205EF7F35E3}"/>
              </a:ext>
            </a:extLst>
          </p:cNvPr>
          <p:cNvSpPr txBox="1"/>
          <p:nvPr/>
        </p:nvSpPr>
        <p:spPr>
          <a:xfrm>
            <a:off x="8605291" y="1817438"/>
            <a:ext cx="867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Housing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43D170F-2E16-0D79-FD65-4D96BEA6F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90815" y="3042365"/>
            <a:ext cx="1296872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9801B0-8C76-9F87-D4B5-748FB679341B}"/>
              </a:ext>
            </a:extLst>
          </p:cNvPr>
          <p:cNvSpPr txBox="1"/>
          <p:nvPr/>
        </p:nvSpPr>
        <p:spPr>
          <a:xfrm>
            <a:off x="8487012" y="3052088"/>
            <a:ext cx="11207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Employment support</a:t>
            </a:r>
          </a:p>
          <a:p>
            <a:endParaRPr lang="en-GB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F6B2172-E86C-821C-088F-1E5E68D61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08406" y="2694944"/>
            <a:ext cx="1200839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236670-FA81-331E-5A9D-C16898E56D11}"/>
              </a:ext>
            </a:extLst>
          </p:cNvPr>
          <p:cNvSpPr txBox="1"/>
          <p:nvPr/>
        </p:nvSpPr>
        <p:spPr>
          <a:xfrm>
            <a:off x="9738728" y="2723007"/>
            <a:ext cx="1296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Family Hubs &amp; Start in Life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3187B0A-E627-7CFB-4F25-034D3F3EA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08406" y="3384402"/>
            <a:ext cx="1200839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EDADE0-ABF3-DF34-B375-6056988F83C2}"/>
              </a:ext>
            </a:extLst>
          </p:cNvPr>
          <p:cNvSpPr txBox="1"/>
          <p:nvPr/>
        </p:nvSpPr>
        <p:spPr>
          <a:xfrm>
            <a:off x="10061877" y="3320132"/>
            <a:ext cx="758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Benefits and welfare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CAA5E3B-1832-6DF3-118B-11CB2FD22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0313" y="2381178"/>
            <a:ext cx="1296872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794CCD-FEA4-3188-82E5-6AE1EBEAFA81}"/>
              </a:ext>
            </a:extLst>
          </p:cNvPr>
          <p:cNvSpPr txBox="1"/>
          <p:nvPr/>
        </p:nvSpPr>
        <p:spPr>
          <a:xfrm>
            <a:off x="8511533" y="2411312"/>
            <a:ext cx="154849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</a:rPr>
              <a:t>Social Care, </a:t>
            </a:r>
          </a:p>
          <a:p>
            <a:r>
              <a:rPr lang="en-GB" sz="1200" dirty="0">
                <a:solidFill>
                  <a:schemeClr val="bg1"/>
                </a:solidFill>
              </a:rPr>
              <a:t>Public Health</a:t>
            </a:r>
          </a:p>
          <a:p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EA5B19-96AA-8157-3941-E04A6C65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22037" y="3420738"/>
            <a:ext cx="1200839" cy="517793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B2DBB8-FA6B-088E-7B34-1B982CBF23D9}"/>
              </a:ext>
            </a:extLst>
          </p:cNvPr>
          <p:cNvSpPr txBox="1"/>
          <p:nvPr/>
        </p:nvSpPr>
        <p:spPr>
          <a:xfrm>
            <a:off x="7090075" y="3363970"/>
            <a:ext cx="10127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Special 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</a:rPr>
              <a:t>Educational 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</a:rPr>
              <a:t>Needs</a:t>
            </a:r>
          </a:p>
          <a:p>
            <a:pPr algn="ctr"/>
            <a:endParaRPr lang="en-GB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E287043-2706-4F55-DF07-060FC9250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30497" y="2683516"/>
            <a:ext cx="1200839" cy="633047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CCFF38-D0C6-1DB8-04AF-F7449C356758}"/>
              </a:ext>
            </a:extLst>
          </p:cNvPr>
          <p:cNvSpPr txBox="1"/>
          <p:nvPr/>
        </p:nvSpPr>
        <p:spPr>
          <a:xfrm>
            <a:off x="7090075" y="2680990"/>
            <a:ext cx="11699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bg1"/>
                </a:solidFill>
              </a:rPr>
              <a:t>Pride in Place and regeneration</a:t>
            </a:r>
          </a:p>
          <a:p>
            <a:pPr algn="ctr"/>
            <a:endParaRPr lang="en-GB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F80DA69-CD59-E09D-D5F4-BADEC298B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1525" y="1386960"/>
            <a:ext cx="5074379" cy="51350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718CFE5-B52F-549E-20EC-BD8B8D078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3050" y="4379765"/>
            <a:ext cx="1170000" cy="117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A6614C-241E-371E-CA6B-9E1C6CF59D70}"/>
              </a:ext>
            </a:extLst>
          </p:cNvPr>
          <p:cNvSpPr txBox="1"/>
          <p:nvPr/>
        </p:nvSpPr>
        <p:spPr>
          <a:xfrm>
            <a:off x="6160645" y="4810876"/>
            <a:ext cx="861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VCSE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D54045E-54A3-2C5E-00F7-2E763B9078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37457" y="5439462"/>
            <a:ext cx="1170000" cy="1168606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69FED1-B7E0-FF3C-E0FF-86F7E77F205C}"/>
              </a:ext>
            </a:extLst>
          </p:cNvPr>
          <p:cNvSpPr txBox="1"/>
          <p:nvPr/>
        </p:nvSpPr>
        <p:spPr>
          <a:xfrm>
            <a:off x="7011464" y="5778534"/>
            <a:ext cx="1170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NHS providers</a:t>
            </a:r>
          </a:p>
          <a:p>
            <a:endParaRPr lang="en-GB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C910F7E-FF57-264F-BDD9-5B73BBC0D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55610" y="5549765"/>
            <a:ext cx="1296873" cy="1293979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317F0E-2225-293F-7F10-17DAD1B6FA87}"/>
              </a:ext>
            </a:extLst>
          </p:cNvPr>
          <p:cNvSpPr txBox="1"/>
          <p:nvPr/>
        </p:nvSpPr>
        <p:spPr>
          <a:xfrm>
            <a:off x="8552586" y="5952831"/>
            <a:ext cx="1070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Local authorities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EBE8308-8D43-FEE1-847A-68E21119B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68321" y="5453114"/>
            <a:ext cx="1206000" cy="117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3E7638-E15F-34AA-2425-E48083913E35}"/>
              </a:ext>
            </a:extLst>
          </p:cNvPr>
          <p:cNvSpPr txBox="1"/>
          <p:nvPr/>
        </p:nvSpPr>
        <p:spPr>
          <a:xfrm>
            <a:off x="10282018" y="5898334"/>
            <a:ext cx="761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HWBs</a:t>
            </a:r>
          </a:p>
          <a:p>
            <a:endParaRPr lang="en-GB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644D3F4-1171-0D37-B15D-B94824E6F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758180" y="4310239"/>
            <a:ext cx="1170000" cy="1170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4D8CC6-A858-F3C4-B63E-1A363F575E81}"/>
              </a:ext>
            </a:extLst>
          </p:cNvPr>
          <p:cNvSpPr txBox="1"/>
          <p:nvPr/>
        </p:nvSpPr>
        <p:spPr>
          <a:xfrm>
            <a:off x="11102779" y="4741350"/>
            <a:ext cx="614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ICBs</a:t>
            </a:r>
          </a:p>
        </p:txBody>
      </p:sp>
    </p:spTree>
    <p:extLst>
      <p:ext uri="{BB962C8B-B14F-4D97-AF65-F5344CB8AC3E}">
        <p14:creationId xmlns:p14="http://schemas.microsoft.com/office/powerpoint/2010/main" val="302933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1889F-8EE3-C8B8-8B8D-08AD4EA6E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4CB7-0834-DAE2-5D6F-EF3F78DCC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30188"/>
            <a:ext cx="3260993" cy="5783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207C587-3C1F-E41A-BDE1-BF92D38D8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4797" y="5022629"/>
            <a:ext cx="2822866" cy="1325563"/>
          </a:xfrm>
        </p:spPr>
        <p:txBody>
          <a:bodyPr>
            <a:noAutofit/>
          </a:bodyPr>
          <a:lstStyle/>
          <a:p>
            <a:r>
              <a:rPr lang="en-GB" sz="30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Five core priorities for Neighbourhood Health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94E297-E329-62F6-7324-DD09C65170C9}"/>
              </a:ext>
            </a:extLst>
          </p:cNvPr>
          <p:cNvSpPr txBox="1"/>
          <p:nvPr/>
        </p:nvSpPr>
        <p:spPr>
          <a:xfrm>
            <a:off x="872616" y="509808"/>
            <a:ext cx="8608268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1) Improve health outcomes with a focus on high-priority cohorts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Helping people to stay healthier, manage escalating conditions and maintain greater independence for longer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Better identification of people coming to end of life and improved access to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Better diagnosis and treatment for people with long-term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Improving quality and access to care for children and young people </a:t>
            </a:r>
          </a:p>
          <a:p>
            <a:endParaRPr lang="en-GB" sz="1600" b="1" dirty="0"/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2) Improve access to general practice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Making sure clinically urgent patients are seen on the same day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Faster access for routine GP care, improved patient satisfaction with access </a:t>
            </a:r>
          </a:p>
          <a:p>
            <a:endParaRPr lang="en-GB" dirty="0"/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3) Improve experience of planned care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Reduce variation in referrals to outpatient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Better co-ordination of output activity </a:t>
            </a:r>
          </a:p>
          <a:p>
            <a:endParaRPr lang="en-GB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4) Better urgent and emergency care performance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Better coordination of reactive care for high priority cohorts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Reduce need for hospital admissions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Better coordination of discharge process and planning capacity </a:t>
            </a:r>
          </a:p>
          <a:p>
            <a:endParaRPr lang="en-GB" dirty="0"/>
          </a:p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5) Improved patient and staff satisfaction with NHS 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Take a proactive approach, where patient fees in control of care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Ensure teams working within neighbourhoods feel more motivated in their work </a:t>
            </a:r>
            <a:r>
              <a:rPr lang="en-GB" b="1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9096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13827-1AFD-6B4B-77E1-04AD5C7BA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3DB890-5D33-41C3-09AF-F89078B92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30188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39E72A6-B069-A786-2CA8-E2BD0B07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52" y="1098094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The Framework outlines ten foundational steps for local areas to prioritise in 2026/27 to lay the groundwork</a:t>
            </a:r>
            <a:b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br>
              <a:rPr lang="en-GB" sz="1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In 2026/27, ICBs and local authorities, working through their Health and Wellbeing Boards, should start developing and embedding new ways of working, to start jointly developing their approach to neighbourhood health services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99277C-BA7F-E882-F121-F52977A736C7}"/>
              </a:ext>
            </a:extLst>
          </p:cNvPr>
          <p:cNvSpPr txBox="1"/>
          <p:nvPr/>
        </p:nvSpPr>
        <p:spPr>
          <a:xfrm>
            <a:off x="567852" y="2402957"/>
            <a:ext cx="4508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Priorities for 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all partners</a:t>
            </a:r>
          </a:p>
          <a:p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6BF1AD-9A04-1482-6A28-297545BFC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2912" y="2881424"/>
            <a:ext cx="5582093" cy="34449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C205B-6DAD-C509-8304-C441F0491F58}"/>
              </a:ext>
            </a:extLst>
          </p:cNvPr>
          <p:cNvSpPr txBox="1"/>
          <p:nvPr/>
        </p:nvSpPr>
        <p:spPr>
          <a:xfrm>
            <a:off x="652912" y="3203514"/>
            <a:ext cx="522378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Agree neighbourhood footprints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Agree plans to establish integrated neighbourhood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Increase urgent, rehabilitation and reablement services capacity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Confirm plans to spend pooled funding under the Better Care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Confirm organisational ownership, governance and partnership arrangements to enable delivery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Confirm plans for having appropriate data-sharing arrangements in place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9DEEA8-D66B-DF1F-9B73-3031E2AA146E}"/>
              </a:ext>
            </a:extLst>
          </p:cNvPr>
          <p:cNvSpPr txBox="1"/>
          <p:nvPr/>
        </p:nvSpPr>
        <p:spPr>
          <a:xfrm>
            <a:off x="6427603" y="2402957"/>
            <a:ext cx="6560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Priorities with a more specific ICB focus </a:t>
            </a:r>
          </a:p>
          <a:p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604817-DA61-70C3-6ADA-83E4F023B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27603" y="2881424"/>
            <a:ext cx="5582093" cy="344494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FFAAC8-E113-DE4B-854B-A5219BB693B8}"/>
              </a:ext>
            </a:extLst>
          </p:cNvPr>
          <p:cNvSpPr txBox="1"/>
          <p:nvPr/>
        </p:nvSpPr>
        <p:spPr>
          <a:xfrm>
            <a:off x="6555009" y="3593988"/>
            <a:ext cx="516492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Agree a plan to improve GP access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Reform elective pathways for outpatients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Improving primary and secondary care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Confirm plans to cut community health services waiting lists – meeting 18-weeks and eliminating 52-weeks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1492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9A621-011E-E1D0-E469-D168EB065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E26C3C-13D8-7B75-26AA-F427D2A9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41339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9E1F696-8D5C-6A5D-E910-8E8B21E65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690" y="1053123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For implementation from at least 2027/28, ICBs and local authorities should work with partners to develop a locally owned neighbourhood health plan </a:t>
            </a:r>
            <a:b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GB" sz="1600" dirty="0">
                <a:latin typeface="+mn-lt"/>
                <a:cs typeface="Arial" panose="020B0604020202020204" pitchFamily="34" charset="0"/>
              </a:rPr>
              <a:t>In The framework sets out what should be included in neighbourhood health plans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DCFE28-36D5-01E1-2384-0BABE01F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9219" y="2152406"/>
            <a:ext cx="2509283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3EABC8-FA15-35A0-2022-CF3AB2A5924F}"/>
              </a:ext>
            </a:extLst>
          </p:cNvPr>
          <p:cNvSpPr txBox="1"/>
          <p:nvPr/>
        </p:nvSpPr>
        <p:spPr>
          <a:xfrm>
            <a:off x="769087" y="2479505"/>
            <a:ext cx="22895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Outline how the national NHS objectives will begin to be delivered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AD735-CA1C-2BC7-9850-5CE335939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3813" y="2157036"/>
            <a:ext cx="2892056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E94B4C-4B16-A356-1222-87F3C5B984B8}"/>
              </a:ext>
            </a:extLst>
          </p:cNvPr>
          <p:cNvSpPr txBox="1"/>
          <p:nvPr/>
        </p:nvSpPr>
        <p:spPr>
          <a:xfrm>
            <a:off x="3321153" y="2194378"/>
            <a:ext cx="289205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Set out how neighbourhood health will support wide local goals to improve health outcomes, reduce health inequalities, and deliver on locally agreed wider public service reforms</a:t>
            </a:r>
          </a:p>
          <a:p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0B622A3-E9B4-3B9B-AEC7-346024824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51180" y="2152406"/>
            <a:ext cx="2892056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86D65-8CDA-9ECC-6DB0-ED087B569A38}"/>
              </a:ext>
            </a:extLst>
          </p:cNvPr>
          <p:cNvSpPr txBox="1"/>
          <p:nvPr/>
        </p:nvSpPr>
        <p:spPr>
          <a:xfrm>
            <a:off x="6640758" y="2300382"/>
            <a:ext cx="23202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Set out how local objectives are informed by the joint strategic needs assessment and other relevant assessments </a:t>
            </a:r>
          </a:p>
          <a:p>
            <a:pPr algn="ctr"/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F1E5C0-8300-9EB0-2DCF-D14FEF89BC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88548" y="2152405"/>
            <a:ext cx="2509283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8367AF0-1B2C-B545-C16D-618514E0EB52}"/>
              </a:ext>
            </a:extLst>
          </p:cNvPr>
          <p:cNvSpPr txBox="1"/>
          <p:nvPr/>
        </p:nvSpPr>
        <p:spPr>
          <a:xfrm>
            <a:off x="9430638" y="2623547"/>
            <a:ext cx="243650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Confirm final geographies partners will work within</a:t>
            </a:r>
          </a:p>
          <a:p>
            <a:pPr algn="ctr"/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E7C631-74DA-EC83-56B5-919EA48CC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860445" y="3693814"/>
            <a:ext cx="2892056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FEBD6D-FC68-58CA-7E8D-636099C9D103}"/>
              </a:ext>
            </a:extLst>
          </p:cNvPr>
          <p:cNvSpPr txBox="1"/>
          <p:nvPr/>
        </p:nvSpPr>
        <p:spPr>
          <a:xfrm>
            <a:off x="2051831" y="3963693"/>
            <a:ext cx="2509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Confirm which organisations are responsible for each element of delivery</a:t>
            </a:r>
          </a:p>
          <a:p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B0F4A1-3B65-FF09-BDA3-17D17EFFB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05152" y="3693247"/>
            <a:ext cx="2892056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BBFF3B-ADDD-2FA0-2BFA-B9135C0F9025}"/>
              </a:ext>
            </a:extLst>
          </p:cNvPr>
          <p:cNvSpPr txBox="1"/>
          <p:nvPr/>
        </p:nvSpPr>
        <p:spPr>
          <a:xfrm>
            <a:off x="5116278" y="3999717"/>
            <a:ext cx="2193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Confirm governance and operational partnership agreements</a:t>
            </a:r>
          </a:p>
          <a:p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1E4BF1-6CBB-8356-17F5-6CD9A8915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49859" y="3693814"/>
            <a:ext cx="2892056" cy="139286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D8079F-EABC-2425-2F36-5554A399C840}"/>
              </a:ext>
            </a:extLst>
          </p:cNvPr>
          <p:cNvSpPr txBox="1"/>
          <p:nvPr/>
        </p:nvSpPr>
        <p:spPr>
          <a:xfrm>
            <a:off x="7931357" y="3751941"/>
            <a:ext cx="29290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Confirm how relevant initiatives align with the plan – such as Best Family Start Hubs, mental health hubs, Pride in Place and employment support 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33D9C-2EAD-BEC2-1373-E0C482C5E1E9}"/>
              </a:ext>
            </a:extLst>
          </p:cNvPr>
          <p:cNvSpPr txBox="1"/>
          <p:nvPr/>
        </p:nvSpPr>
        <p:spPr>
          <a:xfrm>
            <a:off x="545804" y="5288340"/>
            <a:ext cx="11646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Systems can and should go beyond these measures, in line with what is right for their populations. Once the plan is agreed, it will be incorporated into the ICB’s refreshed 5-year strategic commissioning plan. This will be the formal NHS commissioning strategy for neighbourhood health </a:t>
            </a:r>
          </a:p>
          <a:p>
            <a:r>
              <a:rPr lang="en-GB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The success of neighbourhood health hinges on the heath and care system, local authorities and partners transforming how they work together by working collaboratively to agree a joint vision </a:t>
            </a:r>
          </a:p>
        </p:txBody>
      </p:sp>
    </p:spTree>
    <p:extLst>
      <p:ext uri="{BB962C8B-B14F-4D97-AF65-F5344CB8AC3E}">
        <p14:creationId xmlns:p14="http://schemas.microsoft.com/office/powerpoint/2010/main" val="1758076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996E7-C558-DF5F-7C52-7FDE1F687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58721E-FEB6-B8B0-9A29-7435FC1BB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30188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681288C-5735-1E08-80D8-17EA25175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52" y="1098094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Laying the groundwork</a:t>
            </a:r>
            <a:b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br>
              <a:rPr lang="en-GB" sz="1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endParaRPr lang="en-GB" sz="1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D59383-3BA6-852F-28F4-A934CC6D4090}"/>
              </a:ext>
            </a:extLst>
          </p:cNvPr>
          <p:cNvSpPr txBox="1"/>
          <p:nvPr/>
        </p:nvSpPr>
        <p:spPr>
          <a:xfrm>
            <a:off x="1068693" y="1635836"/>
            <a:ext cx="90267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Established a Programme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Established a Programme Board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Neighbourhood health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73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92DF5-978A-48A9-74FF-DDA973254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8AFA59-08AD-0094-69BA-4EBF556E6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30188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5237FED-B017-2520-F1A3-A87EE12F1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52" y="1098094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Neighbourhood Health Workshops update </a:t>
            </a:r>
            <a:b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br>
              <a:rPr lang="en-GB" sz="1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endParaRPr lang="en-GB" sz="1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557B75-4E5F-CDC1-17C1-D110598312D7}"/>
              </a:ext>
            </a:extLst>
          </p:cNvPr>
          <p:cNvSpPr txBox="1"/>
          <p:nvPr/>
        </p:nvSpPr>
        <p:spPr>
          <a:xfrm>
            <a:off x="1068693" y="1635836"/>
            <a:ext cx="90267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Programme Scoping Workshops – 11</a:t>
            </a:r>
            <a:r>
              <a:rPr lang="en-GB" b="1" baseline="30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th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Feb 2026 &amp; 21</a:t>
            </a:r>
            <a:r>
              <a:rPr lang="en-GB" b="1" baseline="30000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st</a:t>
            </a:r>
            <a:r>
              <a:rPr lang="en-GB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 April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2765BD-07C6-31C0-29B9-E283FBF36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817" y="2250383"/>
            <a:ext cx="5105336" cy="235723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E93B70-8B14-5C77-CBCB-0826456D8DDE}"/>
              </a:ext>
            </a:extLst>
          </p:cNvPr>
          <p:cNvSpPr txBox="1"/>
          <p:nvPr/>
        </p:nvSpPr>
        <p:spPr>
          <a:xfrm>
            <a:off x="836235" y="2358244"/>
            <a:ext cx="48145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cs typeface="Arial" panose="020B0604020202020204" pitchFamily="34" charset="0"/>
              </a:rPr>
              <a:t>February workshop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panose="020B0604020202020204" pitchFamily="34" charset="0"/>
              </a:rPr>
              <a:t>Neighbourhood guidance to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panose="020B0604020202020204" pitchFamily="34" charset="0"/>
              </a:rPr>
              <a:t>Reviewed local data and current neighbourhood health maturity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panose="020B0604020202020204" pitchFamily="34" charset="0"/>
              </a:rPr>
              <a:t>Breakout session to discuss priority areas of work and data needs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cs typeface="Arial" panose="020B0604020202020204" pitchFamily="34" charset="0"/>
              </a:rPr>
              <a:t>Discussed immediate actions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74060F-E4B6-C5E1-A458-92CF29666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6573" y="2250384"/>
            <a:ext cx="5851090" cy="235723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903FF-EE37-8E3A-A10E-D7384E9FF86F}"/>
              </a:ext>
            </a:extLst>
          </p:cNvPr>
          <p:cNvSpPr txBox="1"/>
          <p:nvPr/>
        </p:nvSpPr>
        <p:spPr>
          <a:xfrm>
            <a:off x="6151576" y="2250383"/>
            <a:ext cx="57460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cs typeface="Arial" panose="020B0604020202020204" pitchFamily="34" charset="0"/>
              </a:rPr>
              <a:t>April workshop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Neighbourhood Health framework update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Breakout discussion: what the framework means for North Cumbria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Theme discussion: end of life partnership as a model for neighbourhood health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Theme discussion: ICCs as a model for INTs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cs typeface="Arial" panose="020B0604020202020204" pitchFamily="34" charset="0"/>
              </a:rPr>
              <a:t>Breakout discussion: ICC maturity </a:t>
            </a:r>
          </a:p>
          <a:p>
            <a:endParaRPr lang="en-GB" dirty="0"/>
          </a:p>
        </p:txBody>
      </p:sp>
      <p:pic>
        <p:nvPicPr>
          <p:cNvPr id="7" name="Picture 6" descr="The colour photograph shows around 35 delegates seated around tables listening to Colin Cox providing a public health update at the february workshop">
            <a:extLst>
              <a:ext uri="{FF2B5EF4-FFF2-40B4-BE49-F238E27FC236}">
                <a16:creationId xmlns:a16="http://schemas.microsoft.com/office/drawing/2014/main" id="{0E28D7F7-C6FB-A6D7-369B-29E9E8B7F0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257"/>
          <a:stretch>
            <a:fillRect/>
          </a:stretch>
        </p:blipFill>
        <p:spPr>
          <a:xfrm>
            <a:off x="4639240" y="4891932"/>
            <a:ext cx="7258423" cy="1553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28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71710-8A51-980D-5323-4774D7611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38DB21-E00F-A963-990F-F3286AF5C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670" y="230188"/>
            <a:ext cx="3260993" cy="5783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1E31EF9-EE65-33D6-DB7B-79C02051A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52" y="1098094"/>
            <a:ext cx="11677310" cy="760163"/>
          </a:xfrm>
        </p:spPr>
        <p:txBody>
          <a:bodyPr>
            <a:noAutofit/>
          </a:bodyPr>
          <a:lstStyle/>
          <a:p>
            <a: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Laying the groundwork – work to date</a:t>
            </a:r>
            <a:br>
              <a:rPr lang="en-GB" sz="28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br>
              <a:rPr lang="en-GB" sz="1200" b="1" dirty="0">
                <a:solidFill>
                  <a:schemeClr val="tx2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endParaRPr lang="en-GB" sz="1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70059D-1F06-3D3B-6BA2-DB7825A05F35}"/>
              </a:ext>
            </a:extLst>
          </p:cNvPr>
          <p:cNvSpPr txBox="1"/>
          <p:nvPr/>
        </p:nvSpPr>
        <p:spPr>
          <a:xfrm>
            <a:off x="1068692" y="1660549"/>
            <a:ext cx="90267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Established a Programme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Established a Programme Board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Neighbourhood health workshops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Community Engagement Forum and news bulletin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Health and Wellbeing Board refresh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Agree plans to establish integrated neighbourhood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Confirm plans for having appropriate data-sharing arrangements in place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Partnership engagement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0621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3AC0DD056E6F45A6AE0AE9B47C6DAD" ma:contentTypeVersion="19" ma:contentTypeDescription="Create a new document." ma:contentTypeScope="" ma:versionID="cfba934338ebaeeb495999e8612852ce">
  <xsd:schema xmlns:xsd="http://www.w3.org/2001/XMLSchema" xmlns:xs="http://www.w3.org/2001/XMLSchema" xmlns:p="http://schemas.microsoft.com/office/2006/metadata/properties" xmlns:ns2="e9521281-0e4a-4f51-883e-08f727157900" xmlns:ns3="60507a5a-b194-4350-8875-54c506691a2c" targetNamespace="http://schemas.microsoft.com/office/2006/metadata/properties" ma:root="true" ma:fieldsID="3ee4c6b2363ac490f8451c2a29176191" ns2:_="" ns3:_="">
    <xsd:import namespace="e9521281-0e4a-4f51-883e-08f727157900"/>
    <xsd:import namespace="60507a5a-b194-4350-8875-54c506691a2c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521281-0e4a-4f51-883e-08f72715790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fc3df169-4d91-4e67-b2af-d0eb092a36f0}" ma:internalName="TaxCatchAll" ma:showField="CatchAllData" ma:web="e9521281-0e4a-4f51-883e-08f7271579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507a5a-b194-4350-8875-54c506691a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e3c466ed-5e23-45e8-833a-c26a95cd5d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0507a5a-b194-4350-8875-54c506691a2c">
      <Terms xmlns="http://schemas.microsoft.com/office/infopath/2007/PartnerControls"/>
    </lcf76f155ced4ddcb4097134ff3c332f>
    <TaxCatchAll xmlns="e9521281-0e4a-4f51-883e-08f727157900" xsi:nil="true"/>
    <_dlc_DocId xmlns="e9521281-0e4a-4f51-883e-08f727157900">6CCQJHWEES6N-940627830-373456</_dlc_DocId>
    <_dlc_DocIdUrl xmlns="e9521281-0e4a-4f51-883e-08f727157900">
      <Url>https://v00ne.sharepoint.com/sites/SharedDocs/_layouts/15/DocIdRedir.aspx?ID=6CCQJHWEES6N-940627830-373456</Url>
      <Description>6CCQJHWEES6N-940627830-373456</Description>
    </_dlc_DocIdUrl>
  </documentManagement>
</p:properties>
</file>

<file path=customXml/itemProps1.xml><?xml version="1.0" encoding="utf-8"?>
<ds:datastoreItem xmlns:ds="http://schemas.openxmlformats.org/officeDocument/2006/customXml" ds:itemID="{293CE0A4-5676-4B0C-A934-41CC566292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521281-0e4a-4f51-883e-08f727157900"/>
    <ds:schemaRef ds:uri="60507a5a-b194-4350-8875-54c506691a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337FFE2-D6C3-43D9-9BCD-1466FCE046B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E2A802E-F5C0-4424-94F2-C27EE2BF22A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1A831CDC-5004-4421-99A6-74E81D0CFE2F}">
  <ds:schemaRefs>
    <ds:schemaRef ds:uri="http://purl.org/dc/elements/1.1/"/>
    <ds:schemaRef ds:uri="http://schemas.microsoft.com/office/infopath/2007/PartnerControls"/>
    <ds:schemaRef ds:uri="a0c54837-9d39-4239-8d4c-c436f3b4b0d4"/>
    <ds:schemaRef ds:uri="http://schemas.microsoft.com/office/2006/metadata/properties"/>
    <ds:schemaRef ds:uri="6e1def02-9b91-4a37-973b-e4cd8e0681ad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60507a5a-b194-4350-8875-54c506691a2c"/>
    <ds:schemaRef ds:uri="e9521281-0e4a-4f51-883e-08f72715790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2331</TotalTime>
  <Words>926</Words>
  <Application>Microsoft Office PowerPoint</Application>
  <PresentationFormat>Widescreen</PresentationFormat>
  <Paragraphs>112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     Neighbourhood Health and Care Programme  North Cumbria  VCSE Partnership Forum update 21st May 2026</vt:lpstr>
      <vt:lpstr>Neighbourhood health is central to the government’s wider agenda of public service reform </vt:lpstr>
      <vt:lpstr>Five core priorities for Neighbourhood Health </vt:lpstr>
      <vt:lpstr>The Framework outlines ten foundational steps for local areas to prioritise in 2026/27 to lay the groundwork  In 2026/27, ICBs and local authorities, working through their Health and Wellbeing Boards, should start developing and embedding new ways of working, to start jointly developing their approach to neighbourhood health services </vt:lpstr>
      <vt:lpstr>For implementation from at least 2027/28, ICBs and local authorities should work with partners to develop a locally owned neighbourhood health plan  In The framework sets out what should be included in neighbourhood health plans </vt:lpstr>
      <vt:lpstr>Laying the groundwork  </vt:lpstr>
      <vt:lpstr>Neighbourhood Health Workshops update   </vt:lpstr>
      <vt:lpstr>Laying the groundwork – work to date  </vt:lpstr>
    </vt:vector>
  </TitlesOfParts>
  <Company>Cumbria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Stanton, Rach</dc:creator>
  <cp:lastModifiedBy>Jen Hewitt</cp:lastModifiedBy>
  <cp:revision>24</cp:revision>
  <dcterms:created xsi:type="dcterms:W3CDTF">2026-02-09T04:40:44Z</dcterms:created>
  <dcterms:modified xsi:type="dcterms:W3CDTF">2026-05-19T18:56:48Z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2026-02-09T21:20:12Z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2a6a35eb-28a5-4a57-a0e3-6d1590820eaf</vt:lpwstr>
  </property>
  <property fmtid="{D5CDD505-2E9C-101B-9397-08002B2CF9AE}" pid="7" name="MSIP_Label_defa4170-0d19-0005-0004-bc88714345d2_ActionId">
    <vt:lpwstr>673af7bf-d82b-4177-92a2-ae2d6ba04716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  <property fmtid="{D5CDD505-2E9C-101B-9397-08002B2CF9AE}" pid="10" name="MSIP_Label_a1efa356-9eb4-4552-936b-71c46585f57a_Enabled">
    <vt:lpwstr>true</vt:lpwstr>
  </property>
  <property fmtid="{D5CDD505-2E9C-101B-9397-08002B2CF9AE}" pid="11" name="MSIP_Label_a1efa356-9eb4-4552-936b-71c46585f57a_SetDate">
    <vt:lpwstr>2026-04-21T08:04:36Z</vt:lpwstr>
  </property>
  <property fmtid="{D5CDD505-2E9C-101B-9397-08002B2CF9AE}" pid="12" name="MSIP_Label_a1efa356-9eb4-4552-936b-71c46585f57a_Method">
    <vt:lpwstr>Standard</vt:lpwstr>
  </property>
  <property fmtid="{D5CDD505-2E9C-101B-9397-08002B2CF9AE}" pid="13" name="MSIP_Label_a1efa356-9eb4-4552-936b-71c46585f57a_Name">
    <vt:lpwstr>defa4170-0d19-0005-0004-bc88714345d2</vt:lpwstr>
  </property>
  <property fmtid="{D5CDD505-2E9C-101B-9397-08002B2CF9AE}" pid="14" name="MSIP_Label_a1efa356-9eb4-4552-936b-71c46585f57a_SiteId">
    <vt:lpwstr>ac4b077e-a758-4bc5-9465-35c192007704</vt:lpwstr>
  </property>
  <property fmtid="{D5CDD505-2E9C-101B-9397-08002B2CF9AE}" pid="15" name="MSIP_Label_a1efa356-9eb4-4552-936b-71c46585f57a_ActionId">
    <vt:lpwstr>ef865edd-db52-4ec7-a4dc-ae4ae532ad36</vt:lpwstr>
  </property>
  <property fmtid="{D5CDD505-2E9C-101B-9397-08002B2CF9AE}" pid="16" name="MSIP_Label_a1efa356-9eb4-4552-936b-71c46585f57a_ContentBits">
    <vt:lpwstr>0</vt:lpwstr>
  </property>
  <property fmtid="{D5CDD505-2E9C-101B-9397-08002B2CF9AE}" pid="17" name="MSIP_Label_a1efa356-9eb4-4552-936b-71c46585f57a_Tag">
    <vt:lpwstr>10, 3, 0, 1</vt:lpwstr>
  </property>
  <property fmtid="{D5CDD505-2E9C-101B-9397-08002B2CF9AE}" pid="18" name="ContentTypeId">
    <vt:lpwstr>0x010100AD3AC0DD056E6F45A6AE0AE9B47C6DAD</vt:lpwstr>
  </property>
  <property fmtid="{D5CDD505-2E9C-101B-9397-08002B2CF9AE}" pid="19" name="MediaServiceImageTags">
    <vt:lpwstr/>
  </property>
  <property fmtid="{D5CDD505-2E9C-101B-9397-08002B2CF9AE}" pid="20" name="_dlc_DocIdItemGuid">
    <vt:lpwstr>5d514148-2489-4454-8b85-845a002caf4c</vt:lpwstr>
  </property>
</Properties>
</file>