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0693400" cy="7556500"/>
  <p:notesSz cx="6858000" cy="9144000"/>
  <p:embeddedFontLst>
    <p:embeddedFont>
      <p:font typeface="Bliss 2" panose="020B0604020202020204" charset="0"/>
      <p:regular r:id="rId7"/>
    </p:embeddedFont>
    <p:embeddedFont>
      <p:font typeface="Bliss 3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930900-6DC4-464E-A8E8-40E4267F3E5F}" v="4" dt="2025-07-29T08:06:17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14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88B47-3AC6-45E6-99E3-0C8231E68D04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6DDA2-5018-45D4-9E75-57D8D06363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439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6DDA2-5018-45D4-9E75-57D8D06363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079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hyperlink" Target="mailto:Stsft.stbensprojectecho@nh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120602" y="-125428"/>
            <a:ext cx="1215396" cy="1215396"/>
          </a:xfrm>
          <a:custGeom>
            <a:avLst/>
            <a:gdLst/>
            <a:ahLst/>
            <a:cxnLst/>
            <a:rect l="l" t="t" r="r" b="b"/>
            <a:pathLst>
              <a:path w="1215396" h="1215396">
                <a:moveTo>
                  <a:pt x="0" y="0"/>
                </a:moveTo>
                <a:lnTo>
                  <a:pt x="1215396" y="0"/>
                </a:lnTo>
                <a:lnTo>
                  <a:pt x="1215396" y="1215396"/>
                </a:lnTo>
                <a:lnTo>
                  <a:pt x="0" y="12153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5278929" y="0"/>
            <a:ext cx="5431108" cy="1089968"/>
            <a:chOff x="0" y="0"/>
            <a:chExt cx="2761764" cy="554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61765" cy="554258"/>
            </a:xfrm>
            <a:custGeom>
              <a:avLst/>
              <a:gdLst/>
              <a:ahLst/>
              <a:cxnLst/>
              <a:rect l="l" t="t" r="r" b="b"/>
              <a:pathLst>
                <a:path w="2761765" h="554258">
                  <a:moveTo>
                    <a:pt x="0" y="0"/>
                  </a:moveTo>
                  <a:lnTo>
                    <a:pt x="2761765" y="0"/>
                  </a:lnTo>
                  <a:lnTo>
                    <a:pt x="2761765" y="554258"/>
                  </a:lnTo>
                  <a:lnTo>
                    <a:pt x="0" y="554258"/>
                  </a:lnTo>
                  <a:close/>
                </a:path>
              </a:pathLst>
            </a:custGeom>
            <a:solidFill>
              <a:srgbClr val="007A8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761764" cy="563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0565" y="263354"/>
            <a:ext cx="1359671" cy="677595"/>
          </a:xfrm>
          <a:custGeom>
            <a:avLst/>
            <a:gdLst/>
            <a:ahLst/>
            <a:cxnLst/>
            <a:rect l="l" t="t" r="r" b="b"/>
            <a:pathLst>
              <a:path w="1359671" h="677595">
                <a:moveTo>
                  <a:pt x="0" y="0"/>
                </a:moveTo>
                <a:lnTo>
                  <a:pt x="1359671" y="0"/>
                </a:lnTo>
                <a:lnTo>
                  <a:pt x="1359671" y="677596"/>
                </a:lnTo>
                <a:lnTo>
                  <a:pt x="0" y="6775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102" t="-13763" r="-8102" b="-1376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AutoShape 8"/>
          <p:cNvSpPr/>
          <p:nvPr/>
        </p:nvSpPr>
        <p:spPr>
          <a:xfrm flipV="1">
            <a:off x="4210391" y="-95847"/>
            <a:ext cx="1252006" cy="125200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3" name="AutoShape 23"/>
          <p:cNvSpPr/>
          <p:nvPr/>
        </p:nvSpPr>
        <p:spPr>
          <a:xfrm>
            <a:off x="-43256" y="1089968"/>
            <a:ext cx="10735256" cy="0"/>
          </a:xfrm>
          <a:prstGeom prst="line">
            <a:avLst/>
          </a:prstGeom>
          <a:ln w="38100" cap="flat">
            <a:solidFill>
              <a:srgbClr val="007A8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Box 33"/>
          <p:cNvSpPr txBox="1"/>
          <p:nvPr/>
        </p:nvSpPr>
        <p:spPr>
          <a:xfrm>
            <a:off x="2275843" y="394209"/>
            <a:ext cx="2256471" cy="41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 spc="137">
                <a:solidFill>
                  <a:srgbClr val="BA0C2F"/>
                </a:solidFill>
                <a:latin typeface="Bliss 2"/>
                <a:ea typeface="Bliss 2"/>
                <a:cs typeface="Bliss 2"/>
                <a:sym typeface="Bliss 2"/>
              </a:rPr>
              <a:t>MOVING KNOWLEDGE, NOT PEOPLE.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60565" y="7131975"/>
            <a:ext cx="2026663" cy="12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0"/>
              </a:lnSpc>
            </a:pPr>
            <a:r>
              <a:rPr lang="en-US" sz="900">
                <a:solidFill>
                  <a:srgbClr val="FFFFFF"/>
                </a:solidFill>
                <a:latin typeface="Bliss 3"/>
                <a:ea typeface="Bliss 3"/>
                <a:cs typeface="Bliss 3"/>
                <a:sym typeface="Bliss 3"/>
              </a:rPr>
              <a:t>www.stlukeshospice.org.uk/ECHO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15078" y="7131975"/>
            <a:ext cx="2026663" cy="12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0"/>
              </a:lnSpc>
            </a:pPr>
            <a:r>
              <a:rPr lang="en-US" sz="900">
                <a:solidFill>
                  <a:srgbClr val="FFFFFF"/>
                </a:solidFill>
                <a:latin typeface="Bliss 3"/>
                <a:ea typeface="Bliss 3"/>
                <a:cs typeface="Bliss 3"/>
                <a:sym typeface="Bliss 3"/>
              </a:rPr>
              <a:t>Registered Charity No. 254402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D803E2F-4027-958C-944D-DAAE0C19EA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202612"/>
              </p:ext>
            </p:extLst>
          </p:nvPr>
        </p:nvGraphicFramePr>
        <p:xfrm>
          <a:off x="180554" y="1219322"/>
          <a:ext cx="4351759" cy="60353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630">
                  <a:extLst>
                    <a:ext uri="{9D8B030D-6E8A-4147-A177-3AD203B41FA5}">
                      <a16:colId xmlns:a16="http://schemas.microsoft.com/office/drawing/2014/main" val="2477694160"/>
                    </a:ext>
                  </a:extLst>
                </a:gridCol>
                <a:gridCol w="569668">
                  <a:extLst>
                    <a:ext uri="{9D8B030D-6E8A-4147-A177-3AD203B41FA5}">
                      <a16:colId xmlns:a16="http://schemas.microsoft.com/office/drawing/2014/main" val="3218237050"/>
                    </a:ext>
                  </a:extLst>
                </a:gridCol>
                <a:gridCol w="1848376">
                  <a:extLst>
                    <a:ext uri="{9D8B030D-6E8A-4147-A177-3AD203B41FA5}">
                      <a16:colId xmlns:a16="http://schemas.microsoft.com/office/drawing/2014/main" val="1060652392"/>
                    </a:ext>
                  </a:extLst>
                </a:gridCol>
                <a:gridCol w="1399085">
                  <a:extLst>
                    <a:ext uri="{9D8B030D-6E8A-4147-A177-3AD203B41FA5}">
                      <a16:colId xmlns:a16="http://schemas.microsoft.com/office/drawing/2014/main" val="2111530111"/>
                    </a:ext>
                  </a:extLst>
                </a:gridCol>
              </a:tblGrid>
              <a:tr h="38366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Time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Topic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Expert speaker</a:t>
                      </a:r>
                    </a:p>
                    <a:p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77654" marR="77654" marT="38827" marB="388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840186"/>
                  </a:ext>
                </a:extLst>
              </a:tr>
              <a:tr h="8368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22nd Jan 2026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14.00-16.00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Recognising residents at End of Life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Expert Speaker: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Sarah Dodds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77654" marR="77654" marT="38827" marB="388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652372"/>
                  </a:ext>
                </a:extLst>
              </a:tr>
              <a:tr h="8368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28th Jan 2026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14.00-16.00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Compassionate Communication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Expert Speaker: Angela Laybourne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77654" marR="77654" marT="38827" marB="388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713559"/>
                  </a:ext>
                </a:extLst>
              </a:tr>
              <a:tr h="8368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5th Feb 2026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14.00-16.00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Advance Care Planning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Expert Speaker: Karen Crammond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77654" marR="77654" marT="38827" marB="388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628404"/>
                  </a:ext>
                </a:extLst>
              </a:tr>
              <a:tr h="8368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12th Feb 2026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14.00-16.00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Practical &amp; Physical Care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Expert Speaker: Sarah Dodds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77654" marR="77654" marT="38827" marB="388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582174"/>
                  </a:ext>
                </a:extLst>
              </a:tr>
              <a:tr h="8368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19th Feb 2026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14.00-16.00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Symptom Management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Expert Speaker: Sarah Dodds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77654" marR="77654" marT="38827" marB="3882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718368"/>
                  </a:ext>
                </a:extLst>
              </a:tr>
              <a:tr h="8368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5th Mar 2026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>
                          <a:solidFill>
                            <a:schemeClr val="tx1"/>
                          </a:solidFill>
                          <a:effectLst/>
                        </a:rPr>
                        <a:t>14.00-16.00</a:t>
                      </a:r>
                      <a:endParaRPr lang="en-GB" sz="12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Bereavement Support &amp; Emotional Resilience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8241" marR="582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 Expert Speaker: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0" dirty="0">
                          <a:solidFill>
                            <a:schemeClr val="tx1"/>
                          </a:solidFill>
                          <a:effectLst/>
                        </a:rPr>
                        <a:t>Joy McDonald 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613931"/>
                  </a:ext>
                </a:extLst>
              </a:tr>
            </a:tbl>
          </a:graphicData>
        </a:graphic>
      </p:graphicFrame>
      <p:sp>
        <p:nvSpPr>
          <p:cNvPr id="20" name="Rectangle 1">
            <a:extLst>
              <a:ext uri="{FF2B5EF4-FFF2-40B4-BE49-F238E27FC236}">
                <a16:creationId xmlns:a16="http://schemas.microsoft.com/office/drawing/2014/main" id="{35DF9738-2DA0-403C-F0A3-E9B7CA1AF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5005" y="-673257"/>
            <a:ext cx="10699930" cy="21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7D528A-947D-4655-3B01-0B26D9F2F7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8245" y="170835"/>
            <a:ext cx="1396105" cy="804742"/>
          </a:xfrm>
          <a:prstGeom prst="rect">
            <a:avLst/>
          </a:prstGeom>
        </p:spPr>
      </p:pic>
      <p:pic>
        <p:nvPicPr>
          <p:cNvPr id="14" name="Picture 13" descr="A logo with a lighthouse and blue text&#10;&#10;AI-generated content may be incorrect.">
            <a:extLst>
              <a:ext uri="{FF2B5EF4-FFF2-40B4-BE49-F238E27FC236}">
                <a16:creationId xmlns:a16="http://schemas.microsoft.com/office/drawing/2014/main" id="{D20F3C45-F948-CB20-7AED-7CBDA0CFDA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00" y="114358"/>
            <a:ext cx="1086448" cy="892461"/>
          </a:xfrm>
          <a:prstGeom prst="rect">
            <a:avLst/>
          </a:prstGeom>
        </p:spPr>
      </p:pic>
      <p:pic>
        <p:nvPicPr>
          <p:cNvPr id="15" name="Picture 14" descr="A close up of a logo&#10;&#10;AI-generated content may be incorrect.">
            <a:extLst>
              <a:ext uri="{FF2B5EF4-FFF2-40B4-BE49-F238E27FC236}">
                <a16:creationId xmlns:a16="http://schemas.microsoft.com/office/drawing/2014/main" id="{6405B1C4-D4EB-418E-700B-1DF451D2064A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586" y="456772"/>
            <a:ext cx="2192223" cy="5280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A9ECA2-CBF2-1D0A-B75E-15ADE4DD7B2D}"/>
              </a:ext>
            </a:extLst>
          </p:cNvPr>
          <p:cNvSpPr txBox="1"/>
          <p:nvPr/>
        </p:nvSpPr>
        <p:spPr>
          <a:xfrm>
            <a:off x="4737100" y="1305177"/>
            <a:ext cx="563880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Supporting people at end of life: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Enhancing confidence, compassion and communication</a:t>
            </a:r>
          </a:p>
          <a:p>
            <a:endParaRPr lang="en-US" sz="1400" b="1" i="1" dirty="0">
              <a:solidFill>
                <a:srgbClr val="FF0000"/>
              </a:solidFill>
            </a:endParaRPr>
          </a:p>
          <a:p>
            <a:r>
              <a:rPr lang="en-US" sz="1400" b="1" dirty="0"/>
              <a:t>Build your confidence in providing high quality, dignified support to individuals at the end of their life and their families.</a:t>
            </a:r>
            <a:endParaRPr lang="en-GB" sz="1400" b="1" dirty="0"/>
          </a:p>
          <a:p>
            <a:r>
              <a:rPr lang="en-US" sz="1400" b="1" dirty="0"/>
              <a:t>Our expert led sessions cover critical topics from compassionate communication and early recognition to advance care planning. Enhance your knowledge, and make a profound difference when caring for those at end of life</a:t>
            </a:r>
          </a:p>
          <a:p>
            <a:endParaRPr lang="en-US" sz="1400" b="1" dirty="0"/>
          </a:p>
          <a:p>
            <a:r>
              <a:rPr lang="en-US" sz="1400" b="1" dirty="0"/>
              <a:t>Commencing on 22 January 2026 from 14-16.00pm</a:t>
            </a:r>
          </a:p>
          <a:p>
            <a:endParaRPr lang="en-GB" sz="1400" dirty="0">
              <a:highlight>
                <a:srgbClr val="FF0000"/>
              </a:highlight>
            </a:endParaRPr>
          </a:p>
          <a:p>
            <a:r>
              <a:rPr lang="en-US" sz="1400" b="1" dirty="0">
                <a:highlight>
                  <a:srgbClr val="FFFF00"/>
                </a:highlight>
              </a:rPr>
              <a:t>These sessions are open to all Nursing, Residential and Domiciliary staff</a:t>
            </a:r>
          </a:p>
          <a:p>
            <a:endParaRPr lang="en-US" sz="1400" b="1" dirty="0">
              <a:highlight>
                <a:srgbClr val="FF0000"/>
              </a:highlight>
            </a:endParaRPr>
          </a:p>
          <a:p>
            <a:r>
              <a:rPr lang="en-US" sz="1600" b="1" u="sng" dirty="0">
                <a:solidFill>
                  <a:srgbClr val="FF0000"/>
                </a:solidFill>
              </a:rPr>
              <a:t>How to Register your place:</a:t>
            </a:r>
            <a:endParaRPr lang="en-GB" sz="1600" b="1" dirty="0">
              <a:solidFill>
                <a:srgbClr val="FF0000"/>
              </a:solidFill>
            </a:endParaRPr>
          </a:p>
          <a:p>
            <a:endParaRPr lang="en-US" sz="1400" b="1" i="1" dirty="0"/>
          </a:p>
          <a:p>
            <a:r>
              <a:rPr lang="en-US" sz="1400" b="1" i="1" dirty="0"/>
              <a:t>Please email :</a:t>
            </a:r>
          </a:p>
          <a:p>
            <a:endParaRPr lang="en-US" sz="1400" b="1" i="1" dirty="0"/>
          </a:p>
          <a:p>
            <a:r>
              <a:rPr lang="en-US" sz="1600" b="1" i="1" dirty="0">
                <a:hlinkClick r:id="rId9"/>
              </a:rPr>
              <a:t>Stsft.stbensprojectecho@nhs.net</a:t>
            </a:r>
            <a:endParaRPr lang="en-US" sz="1600" b="1" i="1" dirty="0"/>
          </a:p>
          <a:p>
            <a:endParaRPr lang="en-US" sz="1400" b="1" i="1" dirty="0"/>
          </a:p>
          <a:p>
            <a:r>
              <a:rPr lang="en-US" sz="1400" b="1" i="1" dirty="0"/>
              <a:t>You will receive an acknowledgement within 3 working days</a:t>
            </a:r>
          </a:p>
          <a:p>
            <a:endParaRPr lang="en-US" sz="1400" b="1" i="1" dirty="0"/>
          </a:p>
          <a:p>
            <a:r>
              <a:rPr lang="en-US" sz="1400" b="1" i="1" dirty="0">
                <a:solidFill>
                  <a:srgbClr val="FF0000"/>
                </a:solidFill>
              </a:rPr>
              <a:t>We Look forward to meeting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7A9906B74650429B8D720682A6155A" ma:contentTypeVersion="19" ma:contentTypeDescription="Create a new document." ma:contentTypeScope="" ma:versionID="47171ce79cbf6ceb1a1011419ec98c48">
  <xsd:schema xmlns:xsd="http://www.w3.org/2001/XMLSchema" xmlns:xs="http://www.w3.org/2001/XMLSchema" xmlns:p="http://schemas.microsoft.com/office/2006/metadata/properties" xmlns:ns2="eda1c3b8-8b3c-48af-a5bd-0f25159a0664" xmlns:ns3="bb3be3e6-508c-420a-98e6-c095469c4b84" targetNamespace="http://schemas.microsoft.com/office/2006/metadata/properties" ma:root="true" ma:fieldsID="7a87844fdeeb255df1a1ff4c662983cf" ns2:_="" ns3:_="">
    <xsd:import namespace="eda1c3b8-8b3c-48af-a5bd-0f25159a0664"/>
    <xsd:import namespace="bb3be3e6-508c-420a-98e6-c095469c4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1c3b8-8b3c-48af-a5bd-0f25159a06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543b6d7-8d96-4865-9e02-25a45f7ebb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3be3e6-508c-420a-98e6-c095469c4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013c093-3c53-41bb-b546-a07b5374f5a6}" ma:internalName="TaxCatchAll" ma:showField="CatchAllData" ma:web="bb3be3e6-508c-420a-98e6-c095469c4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a1c3b8-8b3c-48af-a5bd-0f25159a0664">
      <Terms xmlns="http://schemas.microsoft.com/office/infopath/2007/PartnerControls"/>
    </lcf76f155ced4ddcb4097134ff3c332f>
    <TaxCatchAll xmlns="bb3be3e6-508c-420a-98e6-c095469c4b84" xsi:nil="true"/>
  </documentManagement>
</p:properties>
</file>

<file path=customXml/itemProps1.xml><?xml version="1.0" encoding="utf-8"?>
<ds:datastoreItem xmlns:ds="http://schemas.openxmlformats.org/officeDocument/2006/customXml" ds:itemID="{6AC48276-4337-44C0-8BA6-873FC6A12A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a1c3b8-8b3c-48af-a5bd-0f25159a0664"/>
    <ds:schemaRef ds:uri="bb3be3e6-508c-420a-98e6-c095469c4b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B3DA50-4F6C-455D-B6BE-C0F144E8C3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70F48E-279E-4FA1-962A-71FB88C0C17F}">
  <ds:schemaRefs>
    <ds:schemaRef ds:uri="eda1c3b8-8b3c-48af-a5bd-0f25159a0664"/>
    <ds:schemaRef ds:uri="http://purl.org/dc/dcmitype/"/>
    <ds:schemaRef ds:uri="http://schemas.microsoft.com/office/2006/documentManagement/types"/>
    <ds:schemaRef ds:uri="http://schemas.microsoft.com/office/infopath/2007/PartnerControls"/>
    <ds:schemaRef ds:uri="bb3be3e6-508c-420a-98e6-c095469c4b84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230</Words>
  <Application>Microsoft Office PowerPoint</Application>
  <PresentationFormat>Custom</PresentationFormat>
  <Paragraphs>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Bliss 2</vt:lpstr>
      <vt:lpstr>Bliss 3</vt:lpstr>
      <vt:lpstr>Calibri</vt:lpstr>
      <vt:lpstr>Aptos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ECHO Approved_28.2_session template (A4 (Landscape))</dc:title>
  <dc:creator>Sam Hussain</dc:creator>
  <cp:lastModifiedBy>MARSHALL, Laura (NHS NORTH EAST AND NORTH CUMBRIA ICB - 00P)</cp:lastModifiedBy>
  <cp:revision>12</cp:revision>
  <dcterms:created xsi:type="dcterms:W3CDTF">2006-08-16T00:00:00Z</dcterms:created>
  <dcterms:modified xsi:type="dcterms:W3CDTF">2026-01-09T14:10:35Z</dcterms:modified>
  <dc:identifier>DAGgrllbVOk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0x010100257A9906B74650429B8D720682A6155A</vt:lpwstr>
  </property>
  <property fmtid="{D5CDD505-2E9C-101B-9397-08002B2CF9AE}" pid="3" name="MediaServiceImageTags">
    <vt:lpwstr/>
  </property>
</Properties>
</file>