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9926638" cy="1435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011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7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014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0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1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6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50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75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953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14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76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920CF-A5FC-4145-9B8D-F1E97D69494B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4DCE8-F7BD-4DB9-BBC0-CD9831FA2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7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hyperlink" Target="mailto:Rhiannon.douglas3@nhs.net" TargetMode="External"/><Relationship Id="rId4" Type="http://schemas.openxmlformats.org/officeDocument/2006/relationships/image" Target="../media/image3.png"/><Relationship Id="rId9" Type="http://schemas.openxmlformats.org/officeDocument/2006/relationships/hyperlink" Target="mailto:roobannister@outloo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-11991" y="-5556"/>
            <a:ext cx="935619" cy="1064700"/>
            <a:chOff x="106846215" y="105697590"/>
            <a:chExt cx="1143000" cy="1194026"/>
          </a:xfrm>
        </p:grpSpPr>
        <p:sp>
          <p:nvSpPr>
            <p:cNvPr id="12" name="Rectangle 4" hidden="1"/>
            <p:cNvSpPr>
              <a:spLocks noChangeArrowheads="1"/>
            </p:cNvSpPr>
            <p:nvPr/>
          </p:nvSpPr>
          <p:spPr bwMode="auto">
            <a:xfrm>
              <a:off x="106846215" y="105697590"/>
              <a:ext cx="1143000" cy="11415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107405433" y="106261457"/>
              <a:ext cx="583781" cy="57772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106996049" y="105852336"/>
              <a:ext cx="409122" cy="409120"/>
            </a:xfrm>
            <a:prstGeom prst="rect">
              <a:avLst/>
            </a:prstGeom>
            <a:solidFill>
              <a:srgbClr val="3399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107405171" y="106027027"/>
              <a:ext cx="234430" cy="234431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107170741" y="106261457"/>
              <a:ext cx="234430" cy="234430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106846215" y="106261457"/>
              <a:ext cx="1143000" cy="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107417714" y="105750026"/>
              <a:ext cx="0" cy="114159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85494" y="-184628"/>
            <a:ext cx="2701396" cy="117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2E1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800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Georgia" panose="02040502050405020303" pitchFamily="18" charset="0"/>
              </a:rPr>
              <a:t>FIT4ALL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" b="1945"/>
          <a:stretch>
            <a:fillRect/>
          </a:stretch>
        </p:blipFill>
        <p:spPr bwMode="auto">
          <a:xfrm>
            <a:off x="881934" y="484305"/>
            <a:ext cx="1951353" cy="175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381" y="5770190"/>
            <a:ext cx="640272" cy="3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246" y="6106085"/>
            <a:ext cx="554841" cy="225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3306" y="2256311"/>
            <a:ext cx="3134463" cy="903167"/>
          </a:xfrm>
          <a:prstGeom prst="rect">
            <a:avLst/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 smtClean="0">
                <a:ln>
                  <a:noFill/>
                </a:ln>
                <a:solidFill>
                  <a:srgbClr val="E1F5FF"/>
                </a:solidFill>
                <a:effectLst/>
                <a:latin typeface="Calibri" panose="020F0502020204030204" pitchFamily="34" charset="0"/>
              </a:rPr>
              <a:t>Promoting Physical activity and wellbeing  throughout Eden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1" name="Picture 17" descr="different-people-with-different-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5" y="3819698"/>
            <a:ext cx="3114224" cy="167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195314" y="5442196"/>
            <a:ext cx="2114419" cy="44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Partnership Between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200184" y="0"/>
            <a:ext cx="5352564" cy="3379360"/>
          </a:xfrm>
          <a:prstGeom prst="rect">
            <a:avLst/>
          </a:prstGeom>
          <a:solidFill>
            <a:srgbClr val="FFDA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GB" sz="1400" b="1" dirty="0"/>
              <a:t>Join us for a variety of fun, friendly activities designed to help you stay active, healthy, and connected—right here in the Eden District or from the comfort of your own home.</a:t>
            </a:r>
            <a:endParaRPr lang="en-GB" sz="1400" dirty="0"/>
          </a:p>
          <a:p>
            <a:r>
              <a:rPr lang="en-GB" sz="1400" dirty="0"/>
              <a:t>Our classes are led by fully qualified instructors who understand a wide range of medical conditions and work closely with NHS community care </a:t>
            </a:r>
            <a:r>
              <a:rPr lang="en-GB" sz="1400" dirty="0" smtClean="0"/>
              <a:t>teams, </a:t>
            </a:r>
            <a:r>
              <a:rPr lang="en-GB" sz="1400" dirty="0"/>
              <a:t>local GP </a:t>
            </a:r>
            <a:r>
              <a:rPr lang="en-GB" sz="1400" dirty="0" smtClean="0"/>
              <a:t>practices and Westmorland and </a:t>
            </a:r>
            <a:r>
              <a:rPr lang="en-GB" sz="1400" dirty="0"/>
              <a:t>F</a:t>
            </a:r>
            <a:r>
              <a:rPr lang="en-GB" sz="1400" dirty="0" smtClean="0"/>
              <a:t>urness council </a:t>
            </a:r>
            <a:r>
              <a:rPr lang="en-GB" sz="1400" dirty="0"/>
              <a:t>to support your wellbeing.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400"/>
              </a:spcAft>
              <a:buClrTx/>
              <a:buSzTx/>
              <a:buFontTx/>
              <a:buNone/>
              <a:tabLst/>
            </a:pP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We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aim to promote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physical, social and 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mental well being through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accessible exercises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Built on the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5S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’ </a:t>
            </a:r>
            <a:r>
              <a:rPr lang="en-GB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Stamina, strength, suppleness, skill and SMILES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9263727" y="37156"/>
            <a:ext cx="2803453" cy="477971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anose="020F0502020204030204" pitchFamily="34" charset="0"/>
              </a:rPr>
              <a:t>Are you moving enough?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46" name="Picture 22" descr="Activity leve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" t="5365" r="3683"/>
          <a:stretch>
            <a:fillRect/>
          </a:stretch>
        </p:blipFill>
        <p:spPr bwMode="auto">
          <a:xfrm>
            <a:off x="8619412" y="633551"/>
            <a:ext cx="3447768" cy="273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"/>
          <a:stretch>
            <a:fillRect/>
          </a:stretch>
        </p:blipFill>
        <p:spPr bwMode="auto">
          <a:xfrm>
            <a:off x="8747946" y="4039064"/>
            <a:ext cx="3319233" cy="281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</p:pic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9448856" y="3470387"/>
            <a:ext cx="2433193" cy="414996"/>
          </a:xfrm>
          <a:prstGeom prst="rect">
            <a:avLst/>
          </a:prstGeom>
          <a:solidFill>
            <a:srgbClr val="000060"/>
          </a:solidFill>
          <a:ln w="28575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 smtClean="0">
                <a:ln>
                  <a:noFill/>
                </a:ln>
                <a:solidFill>
                  <a:srgbClr val="E1F5FF"/>
                </a:solidFill>
                <a:effectLst/>
                <a:latin typeface="Calibri" panose="020F0502020204030204" pitchFamily="34" charset="0"/>
              </a:rPr>
              <a:t>Benefits of Exercise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8566755" y="-46410"/>
            <a:ext cx="638168" cy="679961"/>
            <a:chOff x="106846215" y="105697590"/>
            <a:chExt cx="1143000" cy="1141590"/>
          </a:xfrm>
        </p:grpSpPr>
        <p:sp>
          <p:nvSpPr>
            <p:cNvPr id="1025" name="Rectangle 26" hidden="1"/>
            <p:cNvSpPr>
              <a:spLocks noChangeArrowheads="1"/>
            </p:cNvSpPr>
            <p:nvPr/>
          </p:nvSpPr>
          <p:spPr bwMode="auto">
            <a:xfrm>
              <a:off x="106846215" y="105697590"/>
              <a:ext cx="1143000" cy="11415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Rectangle 27"/>
            <p:cNvSpPr>
              <a:spLocks noChangeArrowheads="1"/>
            </p:cNvSpPr>
            <p:nvPr/>
          </p:nvSpPr>
          <p:spPr bwMode="auto">
            <a:xfrm>
              <a:off x="107405433" y="106261457"/>
              <a:ext cx="583782" cy="57772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Rectangle 28"/>
            <p:cNvSpPr>
              <a:spLocks noChangeArrowheads="1"/>
            </p:cNvSpPr>
            <p:nvPr/>
          </p:nvSpPr>
          <p:spPr bwMode="auto">
            <a:xfrm>
              <a:off x="106996048" y="105852335"/>
              <a:ext cx="409122" cy="409122"/>
            </a:xfrm>
            <a:prstGeom prst="rect">
              <a:avLst/>
            </a:prstGeom>
            <a:solidFill>
              <a:srgbClr val="3399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Rectangle 29"/>
            <p:cNvSpPr>
              <a:spLocks noChangeArrowheads="1"/>
            </p:cNvSpPr>
            <p:nvPr/>
          </p:nvSpPr>
          <p:spPr bwMode="auto">
            <a:xfrm>
              <a:off x="107405172" y="106027027"/>
              <a:ext cx="234429" cy="23443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Rectangle 30"/>
            <p:cNvSpPr>
              <a:spLocks noChangeArrowheads="1"/>
            </p:cNvSpPr>
            <p:nvPr/>
          </p:nvSpPr>
          <p:spPr bwMode="auto">
            <a:xfrm>
              <a:off x="107170741" y="106261457"/>
              <a:ext cx="234429" cy="23443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Line 31"/>
            <p:cNvSpPr>
              <a:spLocks noChangeShapeType="1"/>
            </p:cNvSpPr>
            <p:nvPr/>
          </p:nvSpPr>
          <p:spPr bwMode="auto">
            <a:xfrm>
              <a:off x="106846215" y="106261457"/>
              <a:ext cx="1143000" cy="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Line 32"/>
            <p:cNvSpPr>
              <a:spLocks noChangeShapeType="1"/>
            </p:cNvSpPr>
            <p:nvPr/>
          </p:nvSpPr>
          <p:spPr bwMode="auto">
            <a:xfrm>
              <a:off x="107405433" y="105697590"/>
              <a:ext cx="0" cy="114159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" name="Group 33"/>
          <p:cNvGrpSpPr>
            <a:grpSpLocks/>
          </p:cNvGrpSpPr>
          <p:nvPr/>
        </p:nvGrpSpPr>
        <p:grpSpPr bwMode="auto">
          <a:xfrm>
            <a:off x="8625559" y="3413485"/>
            <a:ext cx="579364" cy="599117"/>
            <a:chOff x="106846215" y="105697590"/>
            <a:chExt cx="1143000" cy="1141590"/>
          </a:xfrm>
        </p:grpSpPr>
        <p:sp>
          <p:nvSpPr>
            <p:cNvPr id="26" name="Rectangle 34" hidden="1"/>
            <p:cNvSpPr>
              <a:spLocks noChangeArrowheads="1"/>
            </p:cNvSpPr>
            <p:nvPr/>
          </p:nvSpPr>
          <p:spPr bwMode="auto">
            <a:xfrm>
              <a:off x="106846215" y="105697590"/>
              <a:ext cx="1143000" cy="11415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107405433" y="106261457"/>
              <a:ext cx="583782" cy="57772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106996048" y="105852335"/>
              <a:ext cx="409122" cy="409122"/>
            </a:xfrm>
            <a:prstGeom prst="rect">
              <a:avLst/>
            </a:prstGeom>
            <a:solidFill>
              <a:srgbClr val="3399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37"/>
            <p:cNvSpPr>
              <a:spLocks noChangeArrowheads="1"/>
            </p:cNvSpPr>
            <p:nvPr/>
          </p:nvSpPr>
          <p:spPr bwMode="auto">
            <a:xfrm>
              <a:off x="107405172" y="106027027"/>
              <a:ext cx="234429" cy="234430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38"/>
            <p:cNvSpPr>
              <a:spLocks noChangeArrowheads="1"/>
            </p:cNvSpPr>
            <p:nvPr/>
          </p:nvSpPr>
          <p:spPr bwMode="auto">
            <a:xfrm>
              <a:off x="107170741" y="106261457"/>
              <a:ext cx="234429" cy="234431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39"/>
            <p:cNvSpPr>
              <a:spLocks noChangeShapeType="1"/>
            </p:cNvSpPr>
            <p:nvPr/>
          </p:nvSpPr>
          <p:spPr bwMode="auto">
            <a:xfrm>
              <a:off x="106846215" y="106261457"/>
              <a:ext cx="1143000" cy="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Line 40"/>
            <p:cNvSpPr>
              <a:spLocks noChangeShapeType="1"/>
            </p:cNvSpPr>
            <p:nvPr/>
          </p:nvSpPr>
          <p:spPr bwMode="auto">
            <a:xfrm>
              <a:off x="107405433" y="105697590"/>
              <a:ext cx="0" cy="1141590"/>
            </a:xfrm>
            <a:prstGeom prst="line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FC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aphicFrame>
        <p:nvGraphicFramePr>
          <p:cNvPr id="1032" name="Table 10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542946"/>
              </p:ext>
            </p:extLst>
          </p:nvPr>
        </p:nvGraphicFramePr>
        <p:xfrm>
          <a:off x="3188041" y="3263602"/>
          <a:ext cx="5378714" cy="3157226"/>
        </p:xfrm>
        <a:graphic>
          <a:graphicData uri="http://schemas.openxmlformats.org/drawingml/2006/table">
            <a:tbl>
              <a:tblPr firstCol="1" bandCol="1">
                <a:tableStyleId>{93296810-A885-4BE3-A3E7-6D5BEEA58F35}</a:tableStyleId>
              </a:tblPr>
              <a:tblGrid>
                <a:gridCol w="628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6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0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7881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Mon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11.00</a:t>
                      </a:r>
                      <a:r>
                        <a:rPr lang="en-GB" sz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Aquafit pool/swim session </a:t>
                      </a:r>
                      <a:r>
                        <a:rPr lang="en-GB" sz="1200" i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Appleby Leisure Centre 1hr</a:t>
                      </a:r>
                      <a:endParaRPr lang="en-GB" sz="1200" i="1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1.00 </a:t>
                      </a:r>
                      <a:r>
                        <a:rPr lang="en-GB" sz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Balance and Strength Walking Drills </a:t>
                      </a:r>
                      <a:r>
                        <a:rPr lang="en-GB" sz="1200" i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Frenchfield Pavilion outside 30min</a:t>
                      </a:r>
                      <a:endParaRPr lang="en-GB" sz="12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2.00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200" i="0" baseline="0" dirty="0" smtClean="0">
                          <a:solidFill>
                            <a:schemeClr val="tx1"/>
                          </a:solidFill>
                        </a:rPr>
                        <a:t>Mixed ability standing and seated (MA S+S) </a:t>
                      </a:r>
                      <a:r>
                        <a:rPr lang="en-GB" sz="1200" i="1" baseline="0" dirty="0" smtClean="0">
                          <a:solidFill>
                            <a:schemeClr val="tx1"/>
                          </a:solidFill>
                        </a:rPr>
                        <a:t>Lazonby </a:t>
                      </a:r>
                      <a:r>
                        <a:rPr lang="en-GB" sz="1200" i="1" baseline="0" dirty="0" smtClean="0">
                          <a:solidFill>
                            <a:schemeClr val="tx1"/>
                          </a:solidFill>
                        </a:rPr>
                        <a:t>Village </a:t>
                      </a:r>
                      <a:r>
                        <a:rPr lang="en-GB" sz="1200" i="1" baseline="0" dirty="0" smtClean="0">
                          <a:solidFill>
                            <a:schemeClr val="tx1"/>
                          </a:solidFill>
                        </a:rPr>
                        <a:t>hall 45min</a:t>
                      </a:r>
                      <a:endParaRPr lang="en-GB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66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Tues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accent2"/>
                          </a:solidFill>
                        </a:rPr>
                        <a:t>09.15 Zoom Online (Roo</a:t>
                      </a:r>
                      <a:r>
                        <a:rPr lang="en-GB" sz="1200" dirty="0" smtClean="0">
                          <a:solidFill>
                            <a:schemeClr val="accent2"/>
                          </a:solidFill>
                        </a:rPr>
                        <a:t>) 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accent2"/>
                          </a:solidFill>
                        </a:rPr>
                        <a:t>Email</a:t>
                      </a:r>
                      <a:r>
                        <a:rPr lang="en-GB" sz="1200" baseline="0" dirty="0" smtClean="0">
                          <a:solidFill>
                            <a:schemeClr val="accent2"/>
                          </a:solidFill>
                        </a:rPr>
                        <a:t> Roo below for Zoom code</a:t>
                      </a:r>
                      <a:endParaRPr lang="en-GB" sz="12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59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Wed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10.00</a:t>
                      </a:r>
                      <a:r>
                        <a:rPr lang="en-GB" sz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Exercise to music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Frenchfield Pavilion outside 30 min</a:t>
                      </a:r>
                      <a:endParaRPr lang="en-GB" sz="12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11.15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Mixed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ability standing and seated</a:t>
                      </a:r>
                    </a:p>
                    <a:p>
                      <a:r>
                        <a:rPr lang="en-GB" sz="1200" i="1" baseline="0" dirty="0" smtClean="0">
                          <a:solidFill>
                            <a:schemeClr val="tx1"/>
                          </a:solidFill>
                        </a:rPr>
                        <a:t>Glenridding village hall 45 min</a:t>
                      </a:r>
                      <a:endParaRPr lang="en-GB" sz="120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13.30 </a:t>
                      </a:r>
                      <a:r>
                        <a:rPr lang="en-GB" sz="1200" dirty="0" smtClean="0"/>
                        <a:t> MA S+S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 smtClean="0"/>
                        <a:t>Shap memorial hall</a:t>
                      </a:r>
                      <a:r>
                        <a:rPr lang="en-GB" sz="1200" i="1" baseline="0" dirty="0" smtClean="0"/>
                        <a:t>  45min</a:t>
                      </a:r>
                      <a:endParaRPr lang="en-GB" sz="1200" i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00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Thurs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9.15 MA S+S </a:t>
                      </a:r>
                    </a:p>
                    <a:p>
                      <a:r>
                        <a:rPr lang="en-GB" sz="1200" i="1" dirty="0" smtClean="0"/>
                        <a:t>Supper </a:t>
                      </a:r>
                      <a:r>
                        <a:rPr lang="en-GB" sz="1200" i="1" dirty="0" smtClean="0"/>
                        <a:t>Room </a:t>
                      </a:r>
                      <a:r>
                        <a:rPr lang="en-GB" sz="1200" i="1" dirty="0" smtClean="0"/>
                        <a:t>Appleby</a:t>
                      </a:r>
                      <a:r>
                        <a:rPr lang="en-GB" sz="1200" i="1" baseline="0" dirty="0" smtClean="0"/>
                        <a:t> </a:t>
                      </a:r>
                      <a:r>
                        <a:rPr lang="en-GB" sz="1200" i="1" dirty="0" smtClean="0"/>
                        <a:t>Market Hall 45 min</a:t>
                      </a:r>
                      <a:endParaRPr lang="en-GB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10.30 Aquafit pool/swim session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Penrith leisure centre 1hr</a:t>
                      </a:r>
                      <a:endParaRPr lang="en-GB" sz="120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11.45 </a:t>
                      </a:r>
                      <a:r>
                        <a:rPr lang="en-GB" sz="1200" dirty="0" smtClean="0"/>
                        <a:t>MA S+S</a:t>
                      </a:r>
                      <a:r>
                        <a:rPr lang="en-GB" sz="1200" baseline="0" dirty="0" smtClean="0"/>
                        <a:t> </a:t>
                      </a:r>
                    </a:p>
                    <a:p>
                      <a:r>
                        <a:rPr lang="en-GB" sz="1200" i="1" baseline="0" dirty="0" smtClean="0">
                          <a:solidFill>
                            <a:schemeClr val="tx1"/>
                          </a:solidFill>
                        </a:rPr>
                        <a:t>Penrith Methodist church hall 45min</a:t>
                      </a:r>
                      <a:endParaRPr lang="en-GB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10294" y="2123118"/>
            <a:ext cx="4064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 smtClean="0">
                <a:solidFill>
                  <a:schemeClr val="accent1">
                    <a:lumMod val="50000"/>
                  </a:schemeClr>
                </a:solidFill>
              </a:rPr>
              <a:t>What to bring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Appropriate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comfortable clothes/footwear</a:t>
            </a:r>
            <a:endParaRPr lang="en-GB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Bottle of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Good vibes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£3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cash (£3.65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@Leisure </a:t>
            </a:r>
            <a:r>
              <a:rPr lang="en-GB" sz="1200" dirty="0" smtClean="0">
                <a:solidFill>
                  <a:schemeClr val="accent1">
                    <a:lumMod val="50000"/>
                  </a:schemeClr>
                </a:solidFill>
              </a:rPr>
              <a:t>Centres, no membership or booking needed)</a:t>
            </a:r>
            <a:endParaRPr lang="en-GB" sz="1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4" name="Picture 10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1675" y="6331621"/>
            <a:ext cx="1265215" cy="513427"/>
          </a:xfrm>
          <a:prstGeom prst="rect">
            <a:avLst/>
          </a:prstGeom>
        </p:spPr>
      </p:pic>
      <p:sp>
        <p:nvSpPr>
          <p:cNvPr id="1040" name="TextBox 1039"/>
          <p:cNvSpPr txBox="1"/>
          <p:nvPr/>
        </p:nvSpPr>
        <p:spPr>
          <a:xfrm>
            <a:off x="3295633" y="6353404"/>
            <a:ext cx="52795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hlinkClick r:id="rId9"/>
              </a:rPr>
              <a:t>roobannister@outlook.com</a:t>
            </a:r>
            <a:r>
              <a:rPr lang="en-GB" sz="1200" dirty="0" smtClean="0"/>
              <a:t>                                    Westmorland and Furness Council</a:t>
            </a:r>
          </a:p>
          <a:p>
            <a:r>
              <a:rPr lang="en-GB" sz="1200" dirty="0" smtClean="0">
                <a:hlinkClick r:id="rId10"/>
              </a:rPr>
              <a:t>Rhiannon.douglas3@nhs.net</a:t>
            </a:r>
            <a:r>
              <a:rPr lang="en-GB" sz="1200" dirty="0" smtClean="0"/>
              <a:t>    07507616033      Eden PCN</a:t>
            </a:r>
            <a:endParaRPr lang="en-GB" sz="1200" dirty="0"/>
          </a:p>
          <a:p>
            <a:r>
              <a:rPr lang="en-GB" sz="1100" dirty="0" smtClean="0"/>
              <a:t>  </a:t>
            </a:r>
            <a:endParaRPr lang="en-GB" sz="1100" dirty="0"/>
          </a:p>
        </p:txBody>
      </p:sp>
      <p:pic>
        <p:nvPicPr>
          <p:cNvPr id="1042" name="Picture 10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9488" y="2274050"/>
            <a:ext cx="1300805" cy="9743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5" y="6218853"/>
            <a:ext cx="1624475" cy="480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93" y="5702631"/>
            <a:ext cx="1933227" cy="444459"/>
          </a:xfrm>
          <a:prstGeom prst="rect">
            <a:avLst/>
          </a:prstGeom>
        </p:spPr>
      </p:pic>
      <p:sp>
        <p:nvSpPr>
          <p:cNvPr id="5" name="Smiley Face 4"/>
          <p:cNvSpPr/>
          <p:nvPr/>
        </p:nvSpPr>
        <p:spPr>
          <a:xfrm>
            <a:off x="4147574" y="1964246"/>
            <a:ext cx="277237" cy="272700"/>
          </a:xfrm>
          <a:prstGeom prst="smileyFace">
            <a:avLst/>
          </a:prstGeom>
          <a:solidFill>
            <a:schemeClr val="accent4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Horizontal Scroll 6"/>
          <p:cNvSpPr/>
          <p:nvPr/>
        </p:nvSpPr>
        <p:spPr>
          <a:xfrm>
            <a:off x="156722" y="3209764"/>
            <a:ext cx="2917094" cy="637385"/>
          </a:xfrm>
          <a:prstGeom prst="horizontalScrol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New Timetable starting </a:t>
            </a:r>
            <a:r>
              <a:rPr lang="en-GB" dirty="0" smtClean="0">
                <a:solidFill>
                  <a:schemeClr val="tx1"/>
                </a:solidFill>
              </a:rPr>
              <a:t>8</a:t>
            </a:r>
            <a:r>
              <a:rPr lang="en-GB" baseline="30000" dirty="0" smtClean="0">
                <a:solidFill>
                  <a:schemeClr val="tx1"/>
                </a:solidFill>
              </a:rPr>
              <a:t>th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September </a:t>
            </a:r>
            <a:r>
              <a:rPr lang="en-GB" dirty="0" smtClean="0">
                <a:solidFill>
                  <a:schemeClr val="tx1"/>
                </a:solidFill>
              </a:rPr>
              <a:t>2025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95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21993</TotalTime>
  <Words>264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Office Theme</vt:lpstr>
      <vt:lpstr>PowerPoint Presentation</vt:lpstr>
    </vt:vector>
  </TitlesOfParts>
  <Company>North Cumbria Integrated Care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Rhiannon (RNN) North Cumbria Integrated Care NHS FT</dc:creator>
  <cp:lastModifiedBy>DOUGLAS, Rhiannon (APPLEBY MEDICAL PRACTICE)</cp:lastModifiedBy>
  <cp:revision>50</cp:revision>
  <cp:lastPrinted>2023-08-07T09:10:32Z</cp:lastPrinted>
  <dcterms:created xsi:type="dcterms:W3CDTF">2022-09-14T09:00:32Z</dcterms:created>
  <dcterms:modified xsi:type="dcterms:W3CDTF">2025-08-27T10:24:07Z</dcterms:modified>
</cp:coreProperties>
</file>